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17"/>
  </p:notesMasterIdLst>
  <p:handoutMasterIdLst>
    <p:handoutMasterId r:id="rId18"/>
  </p:handoutMasterIdLst>
  <p:sldIdLst>
    <p:sldId id="309" r:id="rId2"/>
    <p:sldId id="681" r:id="rId3"/>
    <p:sldId id="687" r:id="rId4"/>
    <p:sldId id="688" r:id="rId5"/>
    <p:sldId id="680" r:id="rId6"/>
    <p:sldId id="682" r:id="rId7"/>
    <p:sldId id="683" r:id="rId8"/>
    <p:sldId id="672" r:id="rId9"/>
    <p:sldId id="670" r:id="rId10"/>
    <p:sldId id="671" r:id="rId11"/>
    <p:sldId id="673" r:id="rId12"/>
    <p:sldId id="684" r:id="rId13"/>
    <p:sldId id="685" r:id="rId14"/>
    <p:sldId id="686" r:id="rId15"/>
    <p:sldId id="677" r:id="rId1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7"/>
    <p:restoredTop sz="67244" autoAdjust="0"/>
  </p:normalViewPr>
  <p:slideViewPr>
    <p:cSldViewPr>
      <p:cViewPr varScale="1">
        <p:scale>
          <a:sx n="86" d="100"/>
          <a:sy n="86" d="100"/>
        </p:scale>
        <p:origin x="2128"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DE64E6-A954-E949-8FB5-286ABB9C3224}" type="datetimeFigureOut">
              <a:rPr lang="en-US" smtClean="0"/>
              <a:t>9/29/17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79A22D-AAAA-2248-A5BC-62C709E3D220}" type="slidenum">
              <a:rPr lang="en-US" smtClean="0"/>
              <a:t>‹#›</a:t>
            </a:fld>
            <a:endParaRPr lang="en-US"/>
          </a:p>
        </p:txBody>
      </p:sp>
    </p:spTree>
    <p:extLst>
      <p:ext uri="{BB962C8B-B14F-4D97-AF65-F5344CB8AC3E}">
        <p14:creationId xmlns:p14="http://schemas.microsoft.com/office/powerpoint/2010/main" val="102649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9/29/17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arallel_computing" TargetMode="External"/><Relationship Id="rId4" Type="http://schemas.openxmlformats.org/officeDocument/2006/relationships/hyperlink" Target="https://en.wikipedia.org/wiki/Concurrent_computing#cite_note-waza-2" TargetMode="External"/><Relationship Id="rId5" Type="http://schemas.openxmlformats.org/officeDocument/2006/relationships/hyperlink" Target="https://en.wikipedia.org/wiki/Concurrent_computing#cite_note-3" TargetMode="External"/><Relationship Id="rId6" Type="http://schemas.openxmlformats.org/officeDocument/2006/relationships/hyperlink" Target="https://en.wikipedia.org/wiki/Central_processing_unit" TargetMode="External"/><Relationship Id="rId7" Type="http://schemas.openxmlformats.org/officeDocument/2006/relationships/hyperlink" Target="https://en.wikipedia.org/wiki/Multi-processor" TargetMode="External"/><Relationship Id="rId8" Type="http://schemas.openxmlformats.org/officeDocument/2006/relationships/hyperlink" Target="https://en.wikipedia.org/wiki/Multi-core_processor" TargetMode="External"/><Relationship Id="rId9" Type="http://schemas.openxmlformats.org/officeDocument/2006/relationships/hyperlink" Target="https://en.wikipedia.org/wiki/Concurrent_computing#cite_note-4"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9" Type="http://schemas.openxmlformats.org/officeDocument/2006/relationships/hyperlink" Target="https://en.wikipedia.org/wiki/Limbo_programming_language" TargetMode="External"/><Relationship Id="rId20" Type="http://schemas.openxmlformats.org/officeDocument/2006/relationships/hyperlink" Target="https://en.wikipedia.org/wiki/Ken_Thompson_(computer_programmer)" TargetMode="External"/><Relationship Id="rId21" Type="http://schemas.openxmlformats.org/officeDocument/2006/relationships/hyperlink" Target="https://en.wikipedia.org/wiki/UTF-8" TargetMode="External"/><Relationship Id="rId22" Type="http://schemas.openxmlformats.org/officeDocument/2006/relationships/hyperlink" Target="https://en.wikipedia.org/wiki/Vismon" TargetMode="External"/><Relationship Id="rId23" Type="http://schemas.openxmlformats.org/officeDocument/2006/relationships/hyperlink" Target="https://en.wikipedia.org/wiki/Rob_Pike" TargetMode="External"/><Relationship Id="rId24" Type="http://schemas.openxmlformats.org/officeDocument/2006/relationships/hyperlink" Target="http://talks.golang.org/2012/waza.slide" TargetMode="External"/><Relationship Id="rId25" Type="http://schemas.openxmlformats.org/officeDocument/2006/relationships/hyperlink" Target="http://vimeo.com/49718712" TargetMode="External"/><Relationship Id="rId10" Type="http://schemas.openxmlformats.org/officeDocument/2006/relationships/hyperlink" Target="https://en.wikipedia.org/wiki/Blit_(computer_terminal)" TargetMode="External"/><Relationship Id="rId11" Type="http://schemas.openxmlformats.org/officeDocument/2006/relationships/hyperlink" Target="https://en.wikipedia.org/wiki/Backing_store" TargetMode="External"/><Relationship Id="rId12" Type="http://schemas.openxmlformats.org/officeDocument/2006/relationships/hyperlink" Target="https://en.wikipedia.org/wiki/Patent" TargetMode="External"/><Relationship Id="rId13" Type="http://schemas.openxmlformats.org/officeDocument/2006/relationships/hyperlink" Target="https://en.wikipedia.org/wiki/Rob_Pike#cite_note-1" TargetMode="External"/><Relationship Id="rId14" Type="http://schemas.openxmlformats.org/officeDocument/2006/relationships/hyperlink" Target="https://en.wikipedia.org/wiki/Sam_(text_editor)" TargetMode="External"/><Relationship Id="rId15" Type="http://schemas.openxmlformats.org/officeDocument/2006/relationships/hyperlink" Target="https://en.wikipedia.org/wiki/Rob_Pike#cite_note-reader-2" TargetMode="External"/><Relationship Id="rId16" Type="http://schemas.openxmlformats.org/officeDocument/2006/relationships/hyperlink" Target="https://en.wikipedia.org/wiki/Acme_(text_editor)" TargetMode="External"/><Relationship Id="rId17" Type="http://schemas.openxmlformats.org/officeDocument/2006/relationships/hyperlink" Target="https://en.wikipedia.org/wiki/Brian_Kernighan" TargetMode="External"/><Relationship Id="rId18" Type="http://schemas.openxmlformats.org/officeDocument/2006/relationships/hyperlink" Target="https://en.wikipedia.org/wiki/The_Practice_of_Programming" TargetMode="External"/><Relationship Id="rId19" Type="http://schemas.openxmlformats.org/officeDocument/2006/relationships/hyperlink" Target="https://en.wikipedia.org/wiki/The_Unix_Programming_Environment_(book)"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Programmer" TargetMode="External"/><Relationship Id="rId4" Type="http://schemas.openxmlformats.org/officeDocument/2006/relationships/hyperlink" Target="https://en.wikipedia.org/wiki/Author" TargetMode="External"/><Relationship Id="rId5" Type="http://schemas.openxmlformats.org/officeDocument/2006/relationships/hyperlink" Target="https://en.wikipedia.org/wiki/Bell_Labs" TargetMode="External"/><Relationship Id="rId6" Type="http://schemas.openxmlformats.org/officeDocument/2006/relationships/hyperlink" Target="https://en.wikipedia.org/wiki/Unix" TargetMode="External"/><Relationship Id="rId7" Type="http://schemas.openxmlformats.org/officeDocument/2006/relationships/hyperlink" Target="https://en.wikipedia.org/wiki/Plan_9_from_Bell_Labs" TargetMode="External"/><Relationship Id="rId8" Type="http://schemas.openxmlformats.org/officeDocument/2006/relationships/hyperlink" Target="https://en.wikipedia.org/wiki/Inferno_(operating_syste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38" tIns="44425" rIns="90438" bIns="44425" numCol="1" anchor="t" anchorCtr="0" compatLnSpc="1">
            <a:prstTxWarp prst="textNoShape">
              <a:avLst/>
            </a:prstTxWarp>
            <a:normAutofit lnSpcReduction="10000"/>
          </a:bodyPr>
          <a:lstStyle/>
          <a:p>
            <a:pPr lvl="0"/>
            <a:r>
              <a:rPr lang="en-US" sz="1200" kern="1200" dirty="0" smtClean="0">
                <a:solidFill>
                  <a:schemeClr val="tx1"/>
                </a:solidFill>
                <a:effectLst/>
                <a:latin typeface="+mn-lt"/>
                <a:ea typeface="ＭＳ Ｐゴシック" charset="0"/>
                <a:cs typeface="ＭＳ Ｐゴシック" charset="0"/>
              </a:rPr>
              <a:t>A heading at the top of your file contains your group ID, the names of your group members, and your Auburn </a:t>
            </a:r>
            <a:r>
              <a:rPr lang="en-US" sz="1200" kern="1200" dirty="0" err="1" smtClean="0">
                <a:solidFill>
                  <a:schemeClr val="tx1"/>
                </a:solidFill>
                <a:effectLst/>
                <a:latin typeface="+mn-lt"/>
                <a:ea typeface="ＭＳ Ｐゴシック" charset="0"/>
                <a:cs typeface="ＭＳ Ｐゴシック" charset="0"/>
              </a:rPr>
              <a:t>UserIDs</a:t>
            </a:r>
            <a:r>
              <a:rPr lang="en-US" sz="1200" kern="1200" dirty="0" smtClean="0">
                <a:solidFill>
                  <a:schemeClr val="tx1"/>
                </a:solidFill>
                <a:effectLst/>
                <a:latin typeface="+mn-lt"/>
                <a:ea typeface="ＭＳ Ｐゴシック" charset="0"/>
                <a:cs typeface="ＭＳ Ｐゴシック" charset="0"/>
              </a:rPr>
              <a:t>. </a:t>
            </a:r>
          </a:p>
          <a:p>
            <a:pPr lvl="0"/>
            <a:r>
              <a:rPr lang="en-US" sz="1200" kern="1200" dirty="0" smtClean="0">
                <a:solidFill>
                  <a:schemeClr val="tx1"/>
                </a:solidFill>
                <a:effectLst/>
                <a:latin typeface="+mn-lt"/>
                <a:ea typeface="ＭＳ Ｐゴシック" charset="0"/>
                <a:cs typeface="ＭＳ Ｐゴシック" charset="0"/>
              </a:rPr>
              <a:t>Submit your solution as a PDF file named as ““&lt;</a:t>
            </a:r>
            <a:r>
              <a:rPr lang="en-US" sz="1200" kern="1200" dirty="0" err="1" smtClean="0">
                <a:solidFill>
                  <a:schemeClr val="tx1"/>
                </a:solidFill>
                <a:effectLst/>
                <a:latin typeface="+mn-lt"/>
                <a:ea typeface="ＭＳ Ｐゴシック" charset="0"/>
                <a:cs typeface="ＭＳ Ｐゴシック" charset="0"/>
              </a:rPr>
              <a:t>group_ID</a:t>
            </a:r>
            <a:r>
              <a:rPr lang="en-US" sz="1200" kern="1200" dirty="0" smtClean="0">
                <a:solidFill>
                  <a:schemeClr val="tx1"/>
                </a:solidFill>
                <a:effectLst/>
                <a:latin typeface="+mn-lt"/>
                <a:ea typeface="ＭＳ Ｐゴシック" charset="0"/>
                <a:cs typeface="ＭＳ Ｐゴシック" charset="0"/>
              </a:rPr>
              <a:t>&gt;_hw1.pdf” through Canvas (for example, mine might read “group06_hw1.pdf”)</a:t>
            </a:r>
          </a:p>
          <a:p>
            <a:pPr lvl="0"/>
            <a:r>
              <a:rPr lang="en-US" sz="1200" kern="1200" dirty="0" smtClean="0">
                <a:solidFill>
                  <a:schemeClr val="tx1"/>
                </a:solidFill>
                <a:effectLst/>
                <a:latin typeface="+mn-lt"/>
                <a:ea typeface="ＭＳ Ｐゴシック" charset="0"/>
                <a:cs typeface="ＭＳ Ｐゴシック" charset="0"/>
              </a:rPr>
              <a:t>Each group must submit a single PDF file that contains:</a:t>
            </a:r>
          </a:p>
          <a:p>
            <a:pPr lvl="1"/>
            <a:r>
              <a:rPr lang="en-US" sz="1200" kern="1200" dirty="0" smtClean="0">
                <a:solidFill>
                  <a:schemeClr val="tx1"/>
                </a:solidFill>
                <a:effectLst/>
                <a:latin typeface="+mn-lt"/>
                <a:ea typeface="ＭＳ Ｐゴシック" charset="0"/>
                <a:cs typeface="+mn-cs"/>
              </a:rPr>
              <a:t>Group member 1’s answers</a:t>
            </a:r>
          </a:p>
          <a:p>
            <a:pPr lvl="1"/>
            <a:r>
              <a:rPr lang="en-US" sz="1200" kern="1200" dirty="0" smtClean="0">
                <a:solidFill>
                  <a:schemeClr val="tx1"/>
                </a:solidFill>
                <a:effectLst/>
                <a:latin typeface="+mn-lt"/>
                <a:ea typeface="ＭＳ Ｐゴシック" charset="0"/>
                <a:cs typeface="+mn-cs"/>
              </a:rPr>
              <a:t>Group member 2’s answers</a:t>
            </a:r>
          </a:p>
          <a:p>
            <a:pPr lvl="1"/>
            <a:r>
              <a:rPr lang="en-US" sz="1200" kern="1200" dirty="0" smtClean="0">
                <a:solidFill>
                  <a:schemeClr val="tx1"/>
                </a:solidFill>
                <a:effectLst/>
                <a:latin typeface="+mn-lt"/>
                <a:ea typeface="ＭＳ Ｐゴシック" charset="0"/>
                <a:cs typeface="+mn-cs"/>
              </a:rPr>
              <a:t>Group member 3’s answers</a:t>
            </a:r>
          </a:p>
          <a:p>
            <a:pPr lvl="1"/>
            <a:r>
              <a:rPr lang="en-US" sz="1200" kern="1200" dirty="0" smtClean="0">
                <a:solidFill>
                  <a:schemeClr val="tx1"/>
                </a:solidFill>
                <a:effectLst/>
                <a:latin typeface="+mn-lt"/>
                <a:ea typeface="ＭＳ Ｐゴシック" charset="0"/>
                <a:cs typeface="+mn-cs"/>
              </a:rPr>
              <a:t>Group answers after your discussion</a:t>
            </a:r>
          </a:p>
          <a:p>
            <a:pPr lvl="0"/>
            <a:r>
              <a:rPr lang="en-US" sz="1200" kern="1200" dirty="0" smtClean="0">
                <a:solidFill>
                  <a:schemeClr val="tx1"/>
                </a:solidFill>
                <a:effectLst/>
                <a:latin typeface="+mn-lt"/>
                <a:ea typeface="ＭＳ Ｐゴシック" charset="0"/>
                <a:cs typeface="ＭＳ Ｐゴシック" charset="0"/>
              </a:rPr>
              <a:t>If the three group members’ answers agree with one another, you simply pick the answer with better presentation as your group answers. </a:t>
            </a:r>
          </a:p>
          <a:p>
            <a:pPr lvl="0"/>
            <a:r>
              <a:rPr lang="en-US" sz="1200" kern="1200" dirty="0" smtClean="0">
                <a:solidFill>
                  <a:schemeClr val="tx1"/>
                </a:solidFill>
                <a:effectLst/>
                <a:latin typeface="+mn-lt"/>
                <a:ea typeface="ＭＳ Ｐゴシック" charset="0"/>
                <a:cs typeface="ＭＳ Ｐゴシック" charset="0"/>
              </a:rPr>
              <a:t>If the three members’ answers are different, the group members have to discuss and determine whose answer is correct. The correct one should be submitted as the group answer. </a:t>
            </a:r>
          </a:p>
          <a:p>
            <a:pPr lvl="0"/>
            <a:r>
              <a:rPr lang="en-US" sz="1200" kern="1200" dirty="0" smtClean="0">
                <a:solidFill>
                  <a:schemeClr val="tx1"/>
                </a:solidFill>
                <a:effectLst/>
                <a:latin typeface="+mn-lt"/>
                <a:ea typeface="ＭＳ Ｐゴシック" charset="0"/>
                <a:cs typeface="ＭＳ Ｐゴシック" charset="0"/>
              </a:rPr>
              <a:t>In the above two cases, your team must clarify whose answers are adopted.</a:t>
            </a:r>
          </a:p>
          <a:p>
            <a:pPr lvl="0"/>
            <a:r>
              <a:rPr lang="en-US" sz="1200" kern="1200" dirty="0" smtClean="0">
                <a:solidFill>
                  <a:schemeClr val="tx1"/>
                </a:solidFill>
                <a:effectLst/>
                <a:latin typeface="+mn-lt"/>
                <a:ea typeface="ＭＳ Ｐゴシック" charset="0"/>
                <a:cs typeface="ＭＳ Ｐゴシック" charset="0"/>
              </a:rPr>
              <a:t>TA will only grade your group answers. However, if you (1) do not provide each member’s individual answers or (2) you do not clarify whose answers are adopted, your team will </a:t>
            </a:r>
            <a:r>
              <a:rPr lang="en-US" sz="1200" b="1" u="sng" kern="1200" dirty="0" smtClean="0">
                <a:solidFill>
                  <a:schemeClr val="tx1"/>
                </a:solidFill>
                <a:effectLst/>
                <a:latin typeface="+mn-lt"/>
                <a:ea typeface="ＭＳ Ｐゴシック" charset="0"/>
                <a:cs typeface="ＭＳ Ｐゴシック" charset="0"/>
              </a:rPr>
              <a:t>lose 20 points</a:t>
            </a:r>
            <a:r>
              <a:rPr lang="en-US" sz="1200" kern="1200" dirty="0" smtClean="0">
                <a:solidFill>
                  <a:schemeClr val="tx1"/>
                </a:solidFill>
                <a:effectLst/>
                <a:latin typeface="+mn-lt"/>
                <a:ea typeface="ＭＳ Ｐゴシック" charset="0"/>
                <a:cs typeface="ＭＳ Ｐゴシック" charset="0"/>
              </a:rPr>
              <a:t>. Although your group members may share different answers, the group members should have an agreement on the group answers.</a:t>
            </a:r>
          </a:p>
          <a:p>
            <a:pPr eaLnBrk="1" hangingPunct="1"/>
            <a:endParaRPr lang="en-US" altLang="zh-CN" baseline="0" dirty="0" smtClean="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1736467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ＭＳ Ｐゴシック" charset="0"/>
                <a:cs typeface="ＭＳ Ｐゴシック" charset="0"/>
              </a:rPr>
              <a:t>No. Here are the events implied by the sequence </a:t>
            </a:r>
            <a:r>
              <a:rPr lang="en-US" sz="1200" b="0" i="0" kern="1200" dirty="0" err="1" smtClean="0">
                <a:solidFill>
                  <a:schemeClr val="tx1"/>
                </a:solidFill>
                <a:effectLst/>
                <a:latin typeface="Times New Roman" pitchFamily="18" charset="0"/>
                <a:ea typeface="ＭＳ Ｐゴシック" charset="0"/>
                <a:cs typeface="ＭＳ Ｐゴシック" charset="0"/>
              </a:rPr>
              <a:t>above:</a:t>
            </a:r>
            <a:r>
              <a:rPr lang="en-US" dirty="0" err="1" smtClean="0"/>
              <a:t>start</a:t>
            </a:r>
            <a:r>
              <a:rPr lang="en-US" dirty="0" smtClean="0"/>
              <a:t>: U=3 V=0 type C: U=2 V=1 type A: U=2 V=0 type B: U=2 V=1 type A: U=2 V=0 type B: U=2 V=1 type D: U=2 V=0 type D: oops, impossible since V=0</a:t>
            </a:r>
            <a:endParaRPr lang="en-US" dirty="0"/>
          </a:p>
        </p:txBody>
      </p:sp>
      <p:sp>
        <p:nvSpPr>
          <p:cNvPr id="4" name="Slide Number Placeholder 3"/>
          <p:cNvSpPr>
            <a:spLocks noGrp="1"/>
          </p:cNvSpPr>
          <p:nvPr>
            <p:ph type="sldNum" sz="quarter" idx="10"/>
          </p:nvPr>
        </p:nvSpPr>
        <p:spPr/>
        <p:txBody>
          <a:bodyPr/>
          <a:lstStyle/>
          <a:p>
            <a:pPr>
              <a:defRPr/>
            </a:pPr>
            <a:fld id="{B2670956-A3D1-4B5A-8C9F-027BAF4498EE}" type="slidenum">
              <a:rPr lang="en-US" smtClean="0"/>
              <a:pPr>
                <a:defRPr/>
              </a:pPr>
              <a:t>14</a:t>
            </a:fld>
            <a:endParaRPr lang="en-US"/>
          </a:p>
        </p:txBody>
      </p:sp>
    </p:spTree>
    <p:extLst>
      <p:ext uri="{BB962C8B-B14F-4D97-AF65-F5344CB8AC3E}">
        <p14:creationId xmlns:p14="http://schemas.microsoft.com/office/powerpoint/2010/main" val="1201962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normAutofit fontScale="47500" lnSpcReduction="20000"/>
          </a:bodyPr>
          <a:lstStyle/>
          <a:p>
            <a:r>
              <a:rPr lang="en-US" sz="1200" b="0" i="0" kern="1200" dirty="0" smtClean="0">
                <a:solidFill>
                  <a:schemeClr val="tx1"/>
                </a:solidFill>
                <a:effectLst/>
                <a:latin typeface="Times New Roman" pitchFamily="18" charset="0"/>
                <a:ea typeface="+mn-ea"/>
                <a:cs typeface="+mn-cs"/>
              </a:rPr>
              <a:t>There are four possible values for X. Here are the possible ways in which statements from A and B can be interleaved.</a:t>
            </a:r>
          </a:p>
          <a:p>
            <a:r>
              <a:rPr lang="en-US" dirty="0" smtClean="0"/>
              <a:t>A1 A2 B1 B2: X = 11 </a:t>
            </a:r>
          </a:p>
          <a:p>
            <a:r>
              <a:rPr lang="en-US" dirty="0" smtClean="0"/>
              <a:t>A1 B1 A2 B2: X = 6 </a:t>
            </a:r>
          </a:p>
          <a:p>
            <a:r>
              <a:rPr lang="en-US" dirty="0" smtClean="0"/>
              <a:t>A1 B1 B2 A2: X = 10 </a:t>
            </a:r>
          </a:p>
          <a:p>
            <a:r>
              <a:rPr lang="en-US" dirty="0" smtClean="0"/>
              <a:t>B1 A1 B2 A2: X = 10 </a:t>
            </a:r>
          </a:p>
          <a:p>
            <a:r>
              <a:rPr lang="en-US" dirty="0" smtClean="0"/>
              <a:t>B1 A1 A2 B2: X = 6 </a:t>
            </a:r>
          </a:p>
          <a:p>
            <a:r>
              <a:rPr lang="en-US" dirty="0" smtClean="0"/>
              <a:t>B1 B2 A1 A2: X = 12</a:t>
            </a:r>
          </a:p>
          <a:p>
            <a:endParaRPr lang="en-US" dirty="0" smtClean="0"/>
          </a:p>
          <a:p>
            <a:r>
              <a:rPr lang="en-US" dirty="0" smtClean="0"/>
              <a:t>Use graphs</a:t>
            </a:r>
          </a:p>
          <a:p>
            <a:endParaRPr lang="en-US" dirty="0" smtClean="0"/>
          </a:p>
          <a:p>
            <a:r>
              <a:rPr lang="en-US" dirty="0" smtClean="0"/>
              <a:t>Y</a:t>
            </a:r>
            <a:r>
              <a:rPr lang="en-US" baseline="0" dirty="0" smtClean="0"/>
              <a:t> = X*2</a:t>
            </a:r>
          </a:p>
          <a:p>
            <a:r>
              <a:rPr lang="en-US" baseline="0" dirty="0" smtClean="0"/>
              <a:t> |</a:t>
            </a:r>
          </a:p>
          <a:p>
            <a:r>
              <a:rPr lang="en-US" baseline="0" dirty="0" smtClean="0"/>
              <a:t> V</a:t>
            </a:r>
          </a:p>
          <a:p>
            <a:r>
              <a:rPr lang="en-US" baseline="0" dirty="0" smtClean="0"/>
              <a:t>X= Y -</a:t>
            </a:r>
            <a:r>
              <a:rPr lang="en-US" baseline="0" dirty="0" smtClean="0">
                <a:sym typeface="Wingdings" panose="05000000000000000000" pitchFamily="2" charset="2"/>
              </a:rPr>
              <a:t> Z= X+1</a:t>
            </a:r>
          </a:p>
          <a:p>
            <a:r>
              <a:rPr lang="en-US" baseline="0" dirty="0" smtClean="0">
                <a:sym typeface="Wingdings" panose="05000000000000000000" pitchFamily="2" charset="2"/>
              </a:rPr>
              <a:t>                  |</a:t>
            </a:r>
          </a:p>
          <a:p>
            <a:r>
              <a:rPr lang="en-US" baseline="0" dirty="0" smtClean="0">
                <a:sym typeface="Wingdings" panose="05000000000000000000" pitchFamily="2" charset="2"/>
              </a:rPr>
              <a:t>                  V</a:t>
            </a:r>
          </a:p>
          <a:p>
            <a:r>
              <a:rPr lang="en-US" baseline="0" dirty="0" smtClean="0">
                <a:sym typeface="Wingdings" panose="05000000000000000000" pitchFamily="2" charset="2"/>
              </a:rPr>
              <a:t>               X= Z</a:t>
            </a:r>
          </a:p>
          <a:p>
            <a:endParaRPr lang="en-US" baseline="0" dirty="0" smtClean="0">
              <a:sym typeface="Wingdings" panose="05000000000000000000" pitchFamily="2" charset="2"/>
            </a:endParaRPr>
          </a:p>
          <a:p>
            <a:endParaRPr lang="en-US" baseline="0" dirty="0" smtClean="0">
              <a:sym typeface="Wingdings" panose="05000000000000000000" pitchFamily="2" charset="2"/>
            </a:endParaRPr>
          </a:p>
          <a:p>
            <a:r>
              <a:rPr lang="en-US" dirty="0" smtClean="0"/>
              <a:t>Z</a:t>
            </a:r>
            <a:r>
              <a:rPr lang="en-US" baseline="0" dirty="0" smtClean="0"/>
              <a:t> = X + 1</a:t>
            </a:r>
          </a:p>
          <a:p>
            <a:r>
              <a:rPr lang="en-US" baseline="0" dirty="0" smtClean="0"/>
              <a:t> |</a:t>
            </a:r>
          </a:p>
          <a:p>
            <a:r>
              <a:rPr lang="en-US" baseline="0" dirty="0" smtClean="0"/>
              <a:t> V</a:t>
            </a:r>
          </a:p>
          <a:p>
            <a:r>
              <a:rPr lang="en-US" baseline="0" dirty="0" smtClean="0"/>
              <a:t>X= Z -</a:t>
            </a:r>
            <a:r>
              <a:rPr lang="en-US" baseline="0" dirty="0" smtClean="0">
                <a:sym typeface="Wingdings" panose="05000000000000000000" pitchFamily="2" charset="2"/>
              </a:rPr>
              <a:t> Y= X*2</a:t>
            </a:r>
          </a:p>
          <a:p>
            <a:r>
              <a:rPr lang="en-US" baseline="0" dirty="0" smtClean="0">
                <a:sym typeface="Wingdings" panose="05000000000000000000" pitchFamily="2" charset="2"/>
              </a:rPr>
              <a:t>                  |</a:t>
            </a:r>
          </a:p>
          <a:p>
            <a:r>
              <a:rPr lang="en-US" baseline="0" dirty="0" smtClean="0">
                <a:sym typeface="Wingdings" panose="05000000000000000000" pitchFamily="2" charset="2"/>
              </a:rPr>
              <a:t>                  V</a:t>
            </a:r>
          </a:p>
          <a:p>
            <a:r>
              <a:rPr lang="en-US" baseline="0" dirty="0" smtClean="0">
                <a:sym typeface="Wingdings" panose="05000000000000000000" pitchFamily="2" charset="2"/>
              </a:rPr>
              <a:t>               X= Y</a:t>
            </a:r>
          </a:p>
          <a:p>
            <a:endParaRPr lang="en-US" baseline="0" dirty="0" smtClean="0">
              <a:sym typeface="Wingdings" panose="05000000000000000000" pitchFamily="2" charset="2"/>
            </a:endParaRPr>
          </a:p>
          <a:p>
            <a:endParaRPr lang="en-US" dirty="0" smtClean="0"/>
          </a:p>
          <a:p>
            <a:r>
              <a:rPr lang="en-US" dirty="0" smtClean="0"/>
              <a:t>Y</a:t>
            </a:r>
            <a:r>
              <a:rPr lang="en-US" baseline="0" dirty="0" smtClean="0"/>
              <a:t> = X*2</a:t>
            </a:r>
          </a:p>
          <a:p>
            <a:r>
              <a:rPr lang="en-US" baseline="0" dirty="0" smtClean="0"/>
              <a:t> |</a:t>
            </a:r>
          </a:p>
          <a:p>
            <a:r>
              <a:rPr lang="en-US" baseline="0" dirty="0" smtClean="0"/>
              <a:t> V</a:t>
            </a:r>
          </a:p>
          <a:p>
            <a:r>
              <a:rPr lang="en-US" baseline="0" dirty="0" smtClean="0"/>
              <a:t>X= Y</a:t>
            </a:r>
          </a:p>
          <a:p>
            <a:endParaRPr lang="en-US" baseline="0" dirty="0" smtClean="0"/>
          </a:p>
          <a:p>
            <a:r>
              <a:rPr lang="en-US" dirty="0" smtClean="0"/>
              <a:t>Z</a:t>
            </a:r>
            <a:r>
              <a:rPr lang="en-US" baseline="0" dirty="0" smtClean="0"/>
              <a:t> = X + 1</a:t>
            </a:r>
          </a:p>
          <a:p>
            <a:r>
              <a:rPr lang="en-US" baseline="0" dirty="0" smtClean="0"/>
              <a:t> |</a:t>
            </a:r>
          </a:p>
          <a:p>
            <a:r>
              <a:rPr lang="en-US" baseline="0" dirty="0" smtClean="0"/>
              <a:t> V</a:t>
            </a:r>
          </a:p>
          <a:p>
            <a:r>
              <a:rPr lang="en-US" baseline="0" dirty="0" smtClean="0"/>
              <a:t>X= Z</a:t>
            </a:r>
            <a:endParaRPr lang="en-US" dirty="0" smtClean="0"/>
          </a:p>
        </p:txBody>
      </p:sp>
      <p:sp>
        <p:nvSpPr>
          <p:cNvPr id="4" name="Slide Number Placeholder 3"/>
          <p:cNvSpPr>
            <a:spLocks noGrp="1"/>
          </p:cNvSpPr>
          <p:nvPr>
            <p:ph type="sldNum" sz="quarter" idx="10"/>
          </p:nvPr>
        </p:nvSpPr>
        <p:spPr/>
        <p:txBody>
          <a:bodyPr/>
          <a:lstStyle/>
          <a:p>
            <a:pPr>
              <a:defRPr/>
            </a:pPr>
            <a:fld id="{B2670956-A3D1-4B5A-8C9F-027BAF4498EE}" type="slidenum">
              <a:rPr lang="en-US" smtClean="0"/>
              <a:pPr>
                <a:defRPr/>
              </a:pPr>
              <a:t>15</a:t>
            </a:fld>
            <a:endParaRPr lang="en-US"/>
          </a:p>
        </p:txBody>
      </p:sp>
    </p:spTree>
    <p:extLst>
      <p:ext uri="{BB962C8B-B14F-4D97-AF65-F5344CB8AC3E}">
        <p14:creationId xmlns:p14="http://schemas.microsoft.com/office/powerpoint/2010/main" val="901097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Credit: http://</a:t>
            </a:r>
            <a:r>
              <a:rPr lang="en-US" dirty="0" err="1" smtClean="0"/>
              <a:t>www.raiuniversity.edu</a:t>
            </a:r>
            <a:r>
              <a:rPr lang="en-US" dirty="0" smtClean="0"/>
              <a:t>/blogs/5-stupid-things-students-usually-cramping-exams/</a:t>
            </a:r>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4</a:t>
            </a:fld>
            <a:endParaRPr lang="en-US"/>
          </a:p>
        </p:txBody>
      </p:sp>
    </p:spTree>
    <p:extLst>
      <p:ext uri="{BB962C8B-B14F-4D97-AF65-F5344CB8AC3E}">
        <p14:creationId xmlns:p14="http://schemas.microsoft.com/office/powerpoint/2010/main" val="45333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38" tIns="44425" rIns="90438" bIns="44425" numCol="1" anchor="t" anchorCtr="0" compatLnSpc="1">
            <a:prstTxWarp prst="textNoShape">
              <a:avLst/>
            </a:prstTxWarp>
          </a:bodyPr>
          <a:lstStyle/>
          <a:p>
            <a:pPr eaLnBrk="1" hangingPunct="1"/>
            <a:r>
              <a:rPr lang="en-US" altLang="zh-CN" baseline="0" dirty="0" smtClean="0">
                <a:latin typeface="Calibri" charset="0"/>
                <a:ea typeface="SimSun" charset="0"/>
                <a:cs typeface="SimSun" charset="0"/>
              </a:rPr>
              <a:t>45 Minutes: Slides 1-12.</a:t>
            </a:r>
          </a:p>
          <a:p>
            <a:pPr eaLnBrk="1" hangingPunct="1"/>
            <a:r>
              <a:rPr lang="en-US" altLang="zh-CN" baseline="0" dirty="0" smtClean="0">
                <a:latin typeface="Calibri" charset="0"/>
                <a:ea typeface="SimSun" charset="0"/>
                <a:cs typeface="SimSun" charset="0"/>
              </a:rPr>
              <a:t>Ex 1-6. No time to work on Ex 7.</a:t>
            </a:r>
          </a:p>
          <a:p>
            <a:pPr eaLnBrk="1" hangingPunct="1"/>
            <a:r>
              <a:rPr lang="en-US" altLang="zh-CN" baseline="0" dirty="0" smtClean="0">
                <a:latin typeface="Calibri" charset="0"/>
                <a:ea typeface="SimSun" charset="0"/>
                <a:cs typeface="SimSun" charset="0"/>
              </a:rPr>
              <a:t>4 Minutes on the overview </a:t>
            </a:r>
            <a:r>
              <a:rPr lang="en-US" altLang="zh-CN" baseline="0" smtClean="0">
                <a:latin typeface="Calibri" charset="0"/>
                <a:ea typeface="SimSun" charset="0"/>
                <a:cs typeface="SimSun" charset="0"/>
              </a:rPr>
              <a:t>of project 3. </a:t>
            </a:r>
            <a:endParaRPr lang="en-US" altLang="zh-CN" baseline="0" dirty="0" smtClean="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18991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63 languages support concurrent computing.</a:t>
            </a:r>
          </a:p>
          <a:p>
            <a:endParaRPr lang="en-US" dirty="0" smtClean="0"/>
          </a:p>
          <a:p>
            <a:r>
              <a:rPr lang="en-US" sz="1200" b="0" i="0" kern="1200" dirty="0" smtClean="0">
                <a:solidFill>
                  <a:schemeClr val="tx1"/>
                </a:solidFill>
                <a:effectLst/>
                <a:latin typeface="+mn-lt"/>
                <a:ea typeface="ＭＳ Ｐゴシック" charset="0"/>
                <a:cs typeface="ＭＳ Ｐゴシック" charset="0"/>
              </a:rPr>
              <a:t>Concurrent computing is related to but distinct from </a:t>
            </a:r>
            <a:r>
              <a:rPr lang="en-US" sz="1200" b="0" i="0" u="none" strike="noStrike" kern="1200" dirty="0" smtClean="0">
                <a:solidFill>
                  <a:schemeClr val="tx1"/>
                </a:solidFill>
                <a:effectLst/>
                <a:latin typeface="+mn-lt"/>
                <a:ea typeface="ＭＳ Ｐゴシック" charset="0"/>
                <a:cs typeface="ＭＳ Ｐゴシック" charset="0"/>
                <a:hlinkClick r:id="rId3" tooltip="Parallel computing"/>
              </a:rPr>
              <a:t>parallel computing</a:t>
            </a:r>
            <a:r>
              <a:rPr lang="en-US" sz="1200" b="0" i="0" kern="1200" dirty="0" smtClean="0">
                <a:solidFill>
                  <a:schemeClr val="tx1"/>
                </a:solidFill>
                <a:effectLst/>
                <a:latin typeface="+mn-lt"/>
                <a:ea typeface="ＭＳ Ｐゴシック" charset="0"/>
                <a:cs typeface="ＭＳ Ｐゴシック" charset="0"/>
              </a:rPr>
              <a:t>, though these concepts are frequently confused,</a:t>
            </a:r>
            <a:r>
              <a:rPr lang="en-US" sz="1200" b="0" i="0" u="none" strike="noStrike" kern="1200" baseline="30000" dirty="0" smtClean="0">
                <a:solidFill>
                  <a:schemeClr val="tx1"/>
                </a:solidFill>
                <a:effectLst/>
                <a:latin typeface="+mn-lt"/>
                <a:ea typeface="ＭＳ Ｐゴシック" charset="0"/>
                <a:cs typeface="ＭＳ Ｐゴシック" charset="0"/>
                <a:hlinkClick r:id="rId4"/>
              </a:rPr>
              <a:t>[2]</a:t>
            </a:r>
            <a:r>
              <a:rPr lang="en-US" sz="1200" b="0" i="0" u="none" strike="noStrike" kern="1200" baseline="30000" dirty="0" smtClean="0">
                <a:solidFill>
                  <a:schemeClr val="tx1"/>
                </a:solidFill>
                <a:effectLst/>
                <a:latin typeface="+mn-lt"/>
                <a:ea typeface="ＭＳ Ｐゴシック" charset="0"/>
                <a:cs typeface="ＭＳ Ｐゴシック" charset="0"/>
                <a:hlinkClick r:id="rId5"/>
              </a:rPr>
              <a:t>[3]</a:t>
            </a:r>
            <a:r>
              <a:rPr lang="en-US" sz="1200" b="0" i="0" kern="1200" dirty="0" smtClean="0">
                <a:solidFill>
                  <a:schemeClr val="tx1"/>
                </a:solidFill>
                <a:effectLst/>
                <a:latin typeface="+mn-lt"/>
                <a:ea typeface="ＭＳ Ｐゴシック" charset="0"/>
                <a:cs typeface="ＭＳ Ｐゴシック" charset="0"/>
              </a:rPr>
              <a:t> and both can be described as "multiple processes executing </a:t>
            </a:r>
            <a:r>
              <a:rPr lang="en-US" sz="1200" b="0" i="1" kern="1200" dirty="0" smtClean="0">
                <a:solidFill>
                  <a:schemeClr val="tx1"/>
                </a:solidFill>
                <a:effectLst/>
                <a:latin typeface="+mn-lt"/>
                <a:ea typeface="ＭＳ Ｐゴシック" charset="0"/>
                <a:cs typeface="ＭＳ Ｐゴシック" charset="0"/>
              </a:rPr>
              <a:t>during the same period of time</a:t>
            </a:r>
            <a:r>
              <a:rPr lang="en-US" sz="1200" b="0" i="0" kern="1200" dirty="0" smtClean="0">
                <a:solidFill>
                  <a:schemeClr val="tx1"/>
                </a:solidFill>
                <a:effectLst/>
                <a:latin typeface="+mn-lt"/>
                <a:ea typeface="ＭＳ Ｐゴシック" charset="0"/>
                <a:cs typeface="ＭＳ Ｐゴシック" charset="0"/>
              </a:rPr>
              <a:t>". In parallel computing, execution occurs at the same physical instant, for example on separate </a:t>
            </a:r>
            <a:r>
              <a:rPr lang="en-US" sz="1200" b="0" i="0" u="none" strike="noStrike" kern="1200" dirty="0" smtClean="0">
                <a:solidFill>
                  <a:schemeClr val="tx1"/>
                </a:solidFill>
                <a:effectLst/>
                <a:latin typeface="+mn-lt"/>
                <a:ea typeface="ＭＳ Ｐゴシック" charset="0"/>
                <a:cs typeface="ＭＳ Ｐゴシック" charset="0"/>
                <a:hlinkClick r:id="rId6" tooltip="Central processing unit"/>
              </a:rPr>
              <a:t>processors</a:t>
            </a:r>
            <a:r>
              <a:rPr lang="en-US" sz="1200" b="0" i="0" kern="1200" dirty="0" smtClean="0">
                <a:solidFill>
                  <a:schemeClr val="tx1"/>
                </a:solidFill>
                <a:effectLst/>
                <a:latin typeface="+mn-lt"/>
                <a:ea typeface="ＭＳ Ｐゴシック" charset="0"/>
                <a:cs typeface="ＭＳ Ｐゴシック" charset="0"/>
              </a:rPr>
              <a:t> of a </a:t>
            </a:r>
            <a:r>
              <a:rPr lang="en-US" sz="1200" b="0" i="0" u="none" strike="noStrike" kern="1200" dirty="0" smtClean="0">
                <a:solidFill>
                  <a:schemeClr val="tx1"/>
                </a:solidFill>
                <a:effectLst/>
                <a:latin typeface="+mn-lt"/>
                <a:ea typeface="ＭＳ Ｐゴシック" charset="0"/>
                <a:cs typeface="ＭＳ Ｐゴシック" charset="0"/>
                <a:hlinkClick r:id="rId7" tooltip="Multi-processor"/>
              </a:rPr>
              <a:t>multi-</a:t>
            </a:r>
            <a:r>
              <a:rPr lang="en-US" sz="1200" b="0" i="0" u="none" strike="noStrike" kern="1200" dirty="0" err="1" smtClean="0">
                <a:solidFill>
                  <a:schemeClr val="tx1"/>
                </a:solidFill>
                <a:effectLst/>
                <a:latin typeface="+mn-lt"/>
                <a:ea typeface="ＭＳ Ｐゴシック" charset="0"/>
                <a:cs typeface="ＭＳ Ｐゴシック" charset="0"/>
                <a:hlinkClick r:id="rId7" tooltip="Multi-processor"/>
              </a:rPr>
              <a:t>processor</a:t>
            </a:r>
            <a:r>
              <a:rPr lang="en-US" sz="1200" b="0" i="0" kern="1200" dirty="0" err="1" smtClean="0">
                <a:solidFill>
                  <a:schemeClr val="tx1"/>
                </a:solidFill>
                <a:effectLst/>
                <a:latin typeface="+mn-lt"/>
                <a:ea typeface="ＭＳ Ｐゴシック" charset="0"/>
                <a:cs typeface="ＭＳ Ｐゴシック" charset="0"/>
              </a:rPr>
              <a:t>machine</a:t>
            </a:r>
            <a:r>
              <a:rPr lang="en-US" sz="1200" b="0" i="0" kern="1200" dirty="0" smtClean="0">
                <a:solidFill>
                  <a:schemeClr val="tx1"/>
                </a:solidFill>
                <a:effectLst/>
                <a:latin typeface="+mn-lt"/>
                <a:ea typeface="ＭＳ Ｐゴシック" charset="0"/>
                <a:cs typeface="ＭＳ Ｐゴシック" charset="0"/>
              </a:rPr>
              <a:t>, with the goal of speeding up computations—parallel computing is impossible on a (</a:t>
            </a:r>
            <a:r>
              <a:rPr lang="en-US" sz="1200" b="0" i="0" u="none" strike="noStrike" kern="1200" dirty="0" smtClean="0">
                <a:solidFill>
                  <a:schemeClr val="tx1"/>
                </a:solidFill>
                <a:effectLst/>
                <a:latin typeface="+mn-lt"/>
                <a:ea typeface="ＭＳ Ｐゴシック" charset="0"/>
                <a:cs typeface="ＭＳ Ｐゴシック" charset="0"/>
                <a:hlinkClick r:id="rId8" tooltip="Multi-core processor"/>
              </a:rPr>
              <a:t>one-core</a:t>
            </a:r>
            <a:r>
              <a:rPr lang="en-US" sz="1200" b="0" i="0" kern="1200" dirty="0" smtClean="0">
                <a:solidFill>
                  <a:schemeClr val="tx1"/>
                </a:solidFill>
                <a:effectLst/>
                <a:latin typeface="+mn-lt"/>
                <a:ea typeface="ＭＳ Ｐゴシック" charset="0"/>
                <a:cs typeface="ＭＳ Ｐゴシック" charset="0"/>
              </a:rPr>
              <a:t>) single processor, as only one computation can occur at any instant (during any single clock cycle).</a:t>
            </a:r>
            <a:r>
              <a:rPr lang="en-US" sz="1200" b="0" i="0" u="none" strike="noStrike" kern="1200" baseline="30000" dirty="0" smtClean="0">
                <a:solidFill>
                  <a:schemeClr val="tx1"/>
                </a:solidFill>
                <a:effectLst/>
                <a:latin typeface="+mn-lt"/>
                <a:ea typeface="ＭＳ Ｐゴシック" charset="0"/>
                <a:cs typeface="ＭＳ Ｐゴシック" charset="0"/>
                <a:hlinkClick r:id="rId9"/>
              </a:rPr>
              <a:t>[a]</a:t>
            </a:r>
            <a:r>
              <a:rPr lang="en-US" sz="1200" b="0" i="0" kern="1200" dirty="0" smtClean="0">
                <a:solidFill>
                  <a:schemeClr val="tx1"/>
                </a:solidFill>
                <a:effectLst/>
                <a:latin typeface="+mn-lt"/>
                <a:ea typeface="ＭＳ Ｐゴシック" charset="0"/>
                <a:cs typeface="ＭＳ Ｐゴシック" charset="0"/>
              </a:rPr>
              <a:t> By contrast, concurrent computing consists of </a:t>
            </a:r>
            <a:r>
              <a:rPr lang="en-US" sz="1200" b="0" i="0" kern="1200" dirty="0" err="1" smtClean="0">
                <a:solidFill>
                  <a:schemeClr val="tx1"/>
                </a:solidFill>
                <a:effectLst/>
                <a:latin typeface="+mn-lt"/>
                <a:ea typeface="ＭＳ Ｐゴシック" charset="0"/>
                <a:cs typeface="ＭＳ Ｐゴシック" charset="0"/>
              </a:rPr>
              <a:t>process</a:t>
            </a:r>
            <a:r>
              <a:rPr lang="en-US" sz="1200" b="0" i="1" kern="1200" dirty="0" err="1" smtClean="0">
                <a:solidFill>
                  <a:schemeClr val="tx1"/>
                </a:solidFill>
                <a:effectLst/>
                <a:latin typeface="+mn-lt"/>
                <a:ea typeface="ＭＳ Ｐゴシック" charset="0"/>
                <a:cs typeface="ＭＳ Ｐゴシック" charset="0"/>
              </a:rPr>
              <a:t>lifetimes</a:t>
            </a:r>
            <a:r>
              <a:rPr lang="en-US" sz="1200" b="0" i="0" kern="1200" dirty="0" smtClean="0">
                <a:solidFill>
                  <a:schemeClr val="tx1"/>
                </a:solidFill>
                <a:effectLst/>
                <a:latin typeface="+mn-lt"/>
                <a:ea typeface="ＭＳ Ｐゴシック" charset="0"/>
                <a:cs typeface="ＭＳ Ｐゴシック" charset="0"/>
              </a:rPr>
              <a:t> overlapping, but execution need not happen at the same instant. </a:t>
            </a:r>
          </a:p>
          <a:p>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In programming, concurrency is the </a:t>
            </a:r>
            <a:r>
              <a:rPr lang="en-US" sz="1200" b="0" i="1" kern="1200" dirty="0" smtClean="0">
                <a:solidFill>
                  <a:schemeClr val="tx1"/>
                </a:solidFill>
                <a:effectLst/>
                <a:latin typeface="+mn-lt"/>
                <a:ea typeface="ＭＳ Ｐゴシック" charset="0"/>
                <a:cs typeface="ＭＳ Ｐゴシック" charset="0"/>
              </a:rPr>
              <a:t>composition</a:t>
            </a:r>
            <a:r>
              <a:rPr lang="en-US" sz="1200" b="0" i="0" kern="1200" dirty="0" smtClean="0">
                <a:solidFill>
                  <a:schemeClr val="tx1"/>
                </a:solidFill>
                <a:effectLst/>
                <a:latin typeface="+mn-lt"/>
                <a:ea typeface="ＭＳ Ｐゴシック" charset="0"/>
                <a:cs typeface="ＭＳ Ｐゴシック" charset="0"/>
              </a:rPr>
              <a:t> of independently executing processes, while parallelism is the simultaneous </a:t>
            </a:r>
            <a:r>
              <a:rPr lang="en-US" sz="1200" b="0" i="1" kern="1200" dirty="0" smtClean="0">
                <a:solidFill>
                  <a:schemeClr val="tx1"/>
                </a:solidFill>
                <a:effectLst/>
                <a:latin typeface="+mn-lt"/>
                <a:ea typeface="ＭＳ Ｐゴシック" charset="0"/>
                <a:cs typeface="ＭＳ Ｐゴシック" charset="0"/>
              </a:rPr>
              <a:t>execution</a:t>
            </a:r>
            <a:r>
              <a:rPr lang="en-US" sz="1200" b="0" i="0" kern="1200" dirty="0" smtClean="0">
                <a:solidFill>
                  <a:schemeClr val="tx1"/>
                </a:solidFill>
                <a:effectLst/>
                <a:latin typeface="+mn-lt"/>
                <a:ea typeface="ＭＳ Ｐゴシック" charset="0"/>
                <a:cs typeface="ＭＳ Ｐゴシック" charset="0"/>
              </a:rPr>
              <a:t> of (possibly related) computations. Concurrency is about </a:t>
            </a:r>
            <a:r>
              <a:rPr lang="en-US" sz="1200" b="0" i="1" kern="1200" dirty="0" smtClean="0">
                <a:solidFill>
                  <a:schemeClr val="tx1"/>
                </a:solidFill>
                <a:effectLst/>
                <a:latin typeface="+mn-lt"/>
                <a:ea typeface="ＭＳ Ｐゴシック" charset="0"/>
                <a:cs typeface="ＭＳ Ｐゴシック" charset="0"/>
              </a:rPr>
              <a:t>dealing with</a:t>
            </a:r>
            <a:r>
              <a:rPr lang="en-US" sz="1200" b="0" i="0" kern="1200" dirty="0" smtClean="0">
                <a:solidFill>
                  <a:schemeClr val="tx1"/>
                </a:solidFill>
                <a:effectLst/>
                <a:latin typeface="+mn-lt"/>
                <a:ea typeface="ＭＳ Ｐゴシック" charset="0"/>
                <a:cs typeface="ＭＳ Ｐゴシック" charset="0"/>
              </a:rPr>
              <a:t> lots of things at once. Parallelism is about </a:t>
            </a:r>
            <a:r>
              <a:rPr lang="en-US" sz="1200" b="0" i="1" kern="1200" dirty="0" smtClean="0">
                <a:solidFill>
                  <a:schemeClr val="tx1"/>
                </a:solidFill>
                <a:effectLst/>
                <a:latin typeface="+mn-lt"/>
                <a:ea typeface="ＭＳ Ｐゴシック" charset="0"/>
                <a:cs typeface="ＭＳ Ｐゴシック" charset="0"/>
              </a:rPr>
              <a:t>doing</a:t>
            </a:r>
            <a:r>
              <a:rPr lang="en-US" sz="1200" b="0" i="0" kern="1200" dirty="0" smtClean="0">
                <a:solidFill>
                  <a:schemeClr val="tx1"/>
                </a:solidFill>
                <a:effectLst/>
                <a:latin typeface="+mn-lt"/>
                <a:ea typeface="ＭＳ Ｐゴシック" charset="0"/>
                <a:cs typeface="ＭＳ Ｐゴシック" charset="0"/>
              </a:rPr>
              <a:t> lots of things at once.</a:t>
            </a:r>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6</a:t>
            </a:fld>
            <a:endParaRPr lang="en-US"/>
          </a:p>
        </p:txBody>
      </p:sp>
    </p:spTree>
    <p:extLst>
      <p:ext uri="{BB962C8B-B14F-4D97-AF65-F5344CB8AC3E}">
        <p14:creationId xmlns:p14="http://schemas.microsoft.com/office/powerpoint/2010/main" val="14465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kern="1200" dirty="0" smtClean="0">
                <a:solidFill>
                  <a:schemeClr val="tx1"/>
                </a:solidFill>
                <a:effectLst/>
                <a:latin typeface="+mn-lt"/>
                <a:ea typeface="ＭＳ Ｐゴシック" charset="0"/>
                <a:cs typeface="ＭＳ Ｐゴシック" charset="0"/>
              </a:rPr>
              <a:t>Rob Pike: </a:t>
            </a:r>
            <a:r>
              <a:rPr lang="en-US" sz="1200" b="0" i="0" kern="1200" dirty="0" smtClean="0">
                <a:solidFill>
                  <a:schemeClr val="tx1"/>
                </a:solidFill>
                <a:effectLst/>
                <a:latin typeface="+mn-lt"/>
                <a:ea typeface="ＭＳ Ｐゴシック" charset="0"/>
                <a:cs typeface="ＭＳ Ｐゴシック" charset="0"/>
              </a:rPr>
              <a:t>Rob Pike is a Distinguished Engineer at Google, Inc. He works on distributed systems, data mining, programming languages, and software development tools. Most recently he has been a co-designer and developer of the Go programming language. </a:t>
            </a:r>
            <a:endParaRPr lang="en-US" sz="1200" b="1" i="0" kern="1200" dirty="0" smtClean="0">
              <a:solidFill>
                <a:schemeClr val="tx1"/>
              </a:solidFill>
              <a:effectLst/>
              <a:latin typeface="+mn-lt"/>
              <a:ea typeface="ＭＳ Ｐゴシック" charset="0"/>
              <a:cs typeface="ＭＳ Ｐゴシック" charset="0"/>
            </a:endParaRPr>
          </a:p>
          <a:p>
            <a:endParaRPr lang="en-US" sz="1200" b="1" i="0" kern="1200" dirty="0" smtClean="0">
              <a:solidFill>
                <a:schemeClr val="tx1"/>
              </a:solidFill>
              <a:effectLst/>
              <a:latin typeface="+mn-lt"/>
              <a:ea typeface="ＭＳ Ｐゴシック" charset="0"/>
              <a:cs typeface="ＭＳ Ｐゴシック" charset="0"/>
            </a:endParaRPr>
          </a:p>
          <a:p>
            <a:r>
              <a:rPr lang="en-US" sz="1200" b="1" i="0" kern="1200" dirty="0" smtClean="0">
                <a:solidFill>
                  <a:schemeClr val="tx1"/>
                </a:solidFill>
                <a:effectLst/>
                <a:latin typeface="+mn-lt"/>
                <a:ea typeface="ＭＳ Ｐゴシック" charset="0"/>
                <a:cs typeface="ＭＳ Ｐゴシック" charset="0"/>
              </a:rPr>
              <a:t>Robert Pike</a:t>
            </a:r>
            <a:r>
              <a:rPr lang="en-US" sz="1200" b="0" i="0" kern="1200" dirty="0" smtClean="0">
                <a:solidFill>
                  <a:schemeClr val="tx1"/>
                </a:solidFill>
                <a:effectLst/>
                <a:latin typeface="+mn-lt"/>
                <a:ea typeface="ＭＳ Ｐゴシック" charset="0"/>
                <a:cs typeface="ＭＳ Ｐゴシック" charset="0"/>
              </a:rPr>
              <a:t> (born 1956) is a Canadian </a:t>
            </a:r>
            <a:r>
              <a:rPr lang="en-US" sz="1200" b="0" i="0" u="none" strike="noStrike" kern="1200" dirty="0" smtClean="0">
                <a:solidFill>
                  <a:schemeClr val="tx1"/>
                </a:solidFill>
                <a:effectLst/>
                <a:latin typeface="+mn-lt"/>
                <a:ea typeface="ＭＳ Ｐゴシック" charset="0"/>
                <a:cs typeface="ＭＳ Ｐゴシック" charset="0"/>
                <a:hlinkClick r:id="rId3" tooltip="Programmer"/>
              </a:rPr>
              <a:t>programmer</a:t>
            </a:r>
            <a:r>
              <a:rPr lang="en-US" sz="1200" b="0" i="0" kern="1200" dirty="0" smtClean="0">
                <a:solidFill>
                  <a:schemeClr val="tx1"/>
                </a:solidFill>
                <a:effectLst/>
                <a:latin typeface="+mn-lt"/>
                <a:ea typeface="ＭＳ Ｐゴシック" charset="0"/>
                <a:cs typeface="ＭＳ Ｐゴシック" charset="0"/>
              </a:rPr>
              <a:t> and </a:t>
            </a:r>
            <a:r>
              <a:rPr lang="en-US" sz="1200" b="0" i="0" u="none" strike="noStrike" kern="1200" dirty="0" smtClean="0">
                <a:solidFill>
                  <a:schemeClr val="tx1"/>
                </a:solidFill>
                <a:effectLst/>
                <a:latin typeface="+mn-lt"/>
                <a:ea typeface="ＭＳ Ｐゴシック" charset="0"/>
                <a:cs typeface="ＭＳ Ｐゴシック" charset="0"/>
                <a:hlinkClick r:id="rId4" tooltip="Author"/>
              </a:rPr>
              <a:t>author</a:t>
            </a:r>
            <a:r>
              <a:rPr lang="en-US" sz="1200" b="0" i="0" kern="1200" dirty="0" smtClean="0">
                <a:solidFill>
                  <a:schemeClr val="tx1"/>
                </a:solidFill>
                <a:effectLst/>
                <a:latin typeface="+mn-lt"/>
                <a:ea typeface="ＭＳ Ｐゴシック" charset="0"/>
                <a:cs typeface="ＭＳ Ｐゴシック" charset="0"/>
              </a:rPr>
              <a:t>. He is best known for his work at </a:t>
            </a:r>
            <a:r>
              <a:rPr lang="en-US" sz="1200" b="0" i="0" u="none" strike="noStrike" kern="1200" dirty="0" smtClean="0">
                <a:solidFill>
                  <a:schemeClr val="tx1"/>
                </a:solidFill>
                <a:effectLst/>
                <a:latin typeface="+mn-lt"/>
                <a:ea typeface="ＭＳ Ｐゴシック" charset="0"/>
                <a:cs typeface="ＭＳ Ｐゴシック" charset="0"/>
                <a:hlinkClick r:id="rId5" tooltip="Bell Labs"/>
              </a:rPr>
              <a:t>Bell Labs</a:t>
            </a:r>
            <a:r>
              <a:rPr lang="en-US" sz="1200" b="0" i="0" kern="1200" dirty="0" smtClean="0">
                <a:solidFill>
                  <a:schemeClr val="tx1"/>
                </a:solidFill>
                <a:effectLst/>
                <a:latin typeface="+mn-lt"/>
                <a:ea typeface="ＭＳ Ｐゴシック" charset="0"/>
                <a:cs typeface="ＭＳ Ｐゴシック" charset="0"/>
              </a:rPr>
              <a:t>, where he was a member of the </a:t>
            </a:r>
            <a:r>
              <a:rPr lang="en-US" sz="1200" b="0" i="0" u="none" strike="noStrike" kern="1200" dirty="0" smtClean="0">
                <a:solidFill>
                  <a:schemeClr val="tx1"/>
                </a:solidFill>
                <a:effectLst/>
                <a:latin typeface="+mn-lt"/>
                <a:ea typeface="ＭＳ Ｐゴシック" charset="0"/>
                <a:cs typeface="ＭＳ Ｐゴシック" charset="0"/>
                <a:hlinkClick r:id="rId6" tooltip="Unix"/>
              </a:rPr>
              <a:t>Unix</a:t>
            </a:r>
            <a:r>
              <a:rPr lang="en-US" sz="1200" b="0" i="0" kern="1200" dirty="0" smtClean="0">
                <a:solidFill>
                  <a:schemeClr val="tx1"/>
                </a:solidFill>
                <a:effectLst/>
                <a:latin typeface="+mn-lt"/>
                <a:ea typeface="ＭＳ Ｐゴシック" charset="0"/>
                <a:cs typeface="ＭＳ Ｐゴシック" charset="0"/>
              </a:rPr>
              <a:t> team and was involved in the creation of the </a:t>
            </a:r>
            <a:r>
              <a:rPr lang="en-US" sz="1200" b="0" i="0" u="none" strike="noStrike" kern="1200" dirty="0" smtClean="0">
                <a:solidFill>
                  <a:schemeClr val="tx1"/>
                </a:solidFill>
                <a:effectLst/>
                <a:latin typeface="+mn-lt"/>
                <a:ea typeface="ＭＳ Ｐゴシック" charset="0"/>
                <a:cs typeface="ＭＳ Ｐゴシック" charset="0"/>
                <a:hlinkClick r:id="rId7" tooltip="Plan 9 from Bell Labs"/>
              </a:rPr>
              <a:t>Plan 9 from Bell Labs</a:t>
            </a:r>
            <a:r>
              <a:rPr lang="en-US" sz="1200" b="0" i="0" kern="1200" dirty="0" smtClean="0">
                <a:solidFill>
                  <a:schemeClr val="tx1"/>
                </a:solidFill>
                <a:effectLst/>
                <a:latin typeface="+mn-lt"/>
                <a:ea typeface="ＭＳ Ｐゴシック" charset="0"/>
                <a:cs typeface="ＭＳ Ｐゴシック" charset="0"/>
              </a:rPr>
              <a:t> and </a:t>
            </a:r>
            <a:r>
              <a:rPr lang="en-US" sz="1200" b="0" i="0" u="none" strike="noStrike" kern="1200" dirty="0" smtClean="0">
                <a:solidFill>
                  <a:schemeClr val="tx1"/>
                </a:solidFill>
                <a:effectLst/>
                <a:latin typeface="+mn-lt"/>
                <a:ea typeface="ＭＳ Ｐゴシック" charset="0"/>
                <a:cs typeface="ＭＳ Ｐゴシック" charset="0"/>
                <a:hlinkClick r:id="rId8" tooltip="Inferno (operating system)"/>
              </a:rPr>
              <a:t>Inferno</a:t>
            </a:r>
            <a:r>
              <a:rPr lang="en-US" sz="1200" b="0" i="0" kern="1200" dirty="0" smtClean="0">
                <a:solidFill>
                  <a:schemeClr val="tx1"/>
                </a:solidFill>
                <a:effectLst/>
                <a:latin typeface="+mn-lt"/>
                <a:ea typeface="ＭＳ Ｐゴシック" charset="0"/>
                <a:cs typeface="ＭＳ Ｐゴシック" charset="0"/>
              </a:rPr>
              <a:t> operating systems, as well as </a:t>
            </a:r>
            <a:r>
              <a:rPr lang="en-US" sz="1200" b="0" i="0" kern="1200" dirty="0" err="1" smtClean="0">
                <a:solidFill>
                  <a:schemeClr val="tx1"/>
                </a:solidFill>
                <a:effectLst/>
                <a:latin typeface="+mn-lt"/>
                <a:ea typeface="ＭＳ Ｐゴシック" charset="0"/>
                <a:cs typeface="ＭＳ Ｐゴシック" charset="0"/>
              </a:rPr>
              <a:t>the</a:t>
            </a:r>
            <a:r>
              <a:rPr lang="en-US" sz="1200" b="0" i="0" u="none" strike="noStrike" kern="1200" dirty="0" err="1" smtClean="0">
                <a:solidFill>
                  <a:schemeClr val="tx1"/>
                </a:solidFill>
                <a:effectLst/>
                <a:latin typeface="+mn-lt"/>
                <a:ea typeface="ＭＳ Ｐゴシック" charset="0"/>
                <a:cs typeface="ＭＳ Ｐゴシック" charset="0"/>
                <a:hlinkClick r:id="rId9" tooltip="Limbo programming language"/>
              </a:rPr>
              <a:t>Limbo</a:t>
            </a:r>
            <a:r>
              <a:rPr lang="en-US" sz="1200" b="0" i="0" u="none" strike="noStrike" kern="1200" dirty="0" smtClean="0">
                <a:solidFill>
                  <a:schemeClr val="tx1"/>
                </a:solidFill>
                <a:effectLst/>
                <a:latin typeface="+mn-lt"/>
                <a:ea typeface="ＭＳ Ｐゴシック" charset="0"/>
                <a:cs typeface="ＭＳ Ｐゴシック" charset="0"/>
                <a:hlinkClick r:id="rId9" tooltip="Limbo programming language"/>
              </a:rPr>
              <a:t> programming language</a:t>
            </a:r>
            <a:r>
              <a:rPr lang="en-US" sz="1200" b="0" i="0" kern="1200" dirty="0" smtClean="0">
                <a:solidFill>
                  <a:schemeClr val="tx1"/>
                </a:solidFill>
                <a:effectLst/>
                <a:latin typeface="+mn-lt"/>
                <a:ea typeface="ＭＳ Ｐゴシック" charset="0"/>
                <a:cs typeface="ＭＳ Ｐゴシック" charset="0"/>
              </a:rPr>
              <a:t>.</a:t>
            </a:r>
          </a:p>
          <a:p>
            <a:r>
              <a:rPr lang="en-US" sz="1200" b="0" i="0" kern="1200" dirty="0" smtClean="0">
                <a:solidFill>
                  <a:schemeClr val="tx1"/>
                </a:solidFill>
                <a:effectLst/>
                <a:latin typeface="+mn-lt"/>
                <a:ea typeface="ＭＳ Ｐゴシック" charset="0"/>
                <a:cs typeface="ＭＳ Ｐゴシック" charset="0"/>
              </a:rPr>
              <a:t>He also co-developed the</a:t>
            </a:r>
            <a:r>
              <a:rPr lang="en-US" sz="1200" b="1" i="0" kern="1200" dirty="0" smtClean="0">
                <a:solidFill>
                  <a:schemeClr val="tx1"/>
                </a:solidFill>
                <a:effectLst/>
                <a:latin typeface="+mn-lt"/>
                <a:ea typeface="ＭＳ Ｐゴシック" charset="0"/>
                <a:cs typeface="ＭＳ Ｐゴシック" charset="0"/>
              </a:rPr>
              <a:t> </a:t>
            </a:r>
            <a:r>
              <a:rPr lang="en-US" sz="1200" b="1" i="0" u="none" strike="noStrike" kern="1200" dirty="0" smtClean="0">
                <a:solidFill>
                  <a:schemeClr val="tx1"/>
                </a:solidFill>
                <a:effectLst/>
                <a:latin typeface="+mn-lt"/>
                <a:ea typeface="ＭＳ Ｐゴシック" charset="0"/>
                <a:cs typeface="ＭＳ Ｐゴシック" charset="0"/>
                <a:hlinkClick r:id="rId10" tooltip="Blit (computer terminal)"/>
              </a:rPr>
              <a:t>Blit</a:t>
            </a:r>
            <a:r>
              <a:rPr lang="en-US" sz="1200" b="1" i="0" kern="1200" dirty="0" smtClean="0">
                <a:solidFill>
                  <a:schemeClr val="tx1"/>
                </a:solidFill>
                <a:effectLst/>
                <a:latin typeface="+mn-lt"/>
                <a:ea typeface="ＭＳ Ｐゴシック" charset="0"/>
                <a:cs typeface="ＭＳ Ｐゴシック" charset="0"/>
              </a:rPr>
              <a:t> graphical terminal for Unix</a:t>
            </a:r>
            <a:r>
              <a:rPr lang="en-US" sz="1200" b="0" i="0" kern="1200" dirty="0" smtClean="0">
                <a:solidFill>
                  <a:schemeClr val="tx1"/>
                </a:solidFill>
                <a:effectLst/>
                <a:latin typeface="+mn-lt"/>
                <a:ea typeface="ＭＳ Ｐゴシック" charset="0"/>
                <a:cs typeface="ＭＳ Ｐゴシック" charset="0"/>
              </a:rPr>
              <a:t>; before that he wrote the first window system for Unix in 1981. Pike is the sole inventor named in AT&amp;T's US patent 4,555,775 or "</a:t>
            </a:r>
            <a:r>
              <a:rPr lang="en-US" sz="1200" b="0" i="0" u="none" strike="noStrike" kern="1200" dirty="0" smtClean="0">
                <a:solidFill>
                  <a:schemeClr val="tx1"/>
                </a:solidFill>
                <a:effectLst/>
                <a:latin typeface="+mn-lt"/>
                <a:ea typeface="ＭＳ Ｐゴシック" charset="0"/>
                <a:cs typeface="ＭＳ Ｐゴシック" charset="0"/>
                <a:hlinkClick r:id="rId11" tooltip="Backing store"/>
              </a:rPr>
              <a:t>backing store</a:t>
            </a:r>
            <a:r>
              <a:rPr lang="en-US" sz="1200" b="0" i="0" kern="1200" dirty="0" smtClean="0">
                <a:solidFill>
                  <a:schemeClr val="tx1"/>
                </a:solidFill>
                <a:effectLst/>
                <a:latin typeface="+mn-lt"/>
                <a:ea typeface="ＭＳ Ｐゴシック" charset="0"/>
                <a:cs typeface="ＭＳ Ｐゴシック" charset="0"/>
              </a:rPr>
              <a:t> </a:t>
            </a:r>
            <a:r>
              <a:rPr lang="en-US" sz="1200" b="0" i="0" u="none" strike="noStrike" kern="1200" dirty="0" smtClean="0">
                <a:solidFill>
                  <a:schemeClr val="tx1"/>
                </a:solidFill>
                <a:effectLst/>
                <a:latin typeface="+mn-lt"/>
                <a:ea typeface="ＭＳ Ｐゴシック" charset="0"/>
                <a:cs typeface="ＭＳ Ｐゴシック" charset="0"/>
                <a:hlinkClick r:id="rId12" tooltip="Patent"/>
              </a:rPr>
              <a:t>patent</a:t>
            </a:r>
            <a:r>
              <a:rPr lang="en-US" sz="1200" b="0" i="0" kern="1200" dirty="0" smtClean="0">
                <a:solidFill>
                  <a:schemeClr val="tx1"/>
                </a:solidFill>
                <a:effectLst/>
                <a:latin typeface="+mn-lt"/>
                <a:ea typeface="ＭＳ Ｐゴシック" charset="0"/>
                <a:cs typeface="ＭＳ Ｐゴシック" charset="0"/>
              </a:rPr>
              <a:t>" that is part of the X graphic system protocol and one of the first software patents.</a:t>
            </a:r>
            <a:r>
              <a:rPr lang="en-US" sz="1200" b="0" i="0" u="none" strike="noStrike" kern="1200" baseline="30000" dirty="0" smtClean="0">
                <a:solidFill>
                  <a:schemeClr val="tx1"/>
                </a:solidFill>
                <a:effectLst/>
                <a:latin typeface="+mn-lt"/>
                <a:ea typeface="ＭＳ Ｐゴシック" charset="0"/>
                <a:cs typeface="ＭＳ Ｐゴシック" charset="0"/>
                <a:hlinkClick r:id="rId13"/>
              </a:rPr>
              <a:t>[1]</a:t>
            </a:r>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Over the years Pike has written many text editors; </a:t>
            </a:r>
            <a:r>
              <a:rPr lang="en-US" sz="1200" b="0" i="0" u="none" strike="noStrike" kern="1200" dirty="0" smtClean="0">
                <a:solidFill>
                  <a:schemeClr val="tx1"/>
                </a:solidFill>
                <a:effectLst/>
                <a:latin typeface="+mn-lt"/>
                <a:ea typeface="ＭＳ Ｐゴシック" charset="0"/>
                <a:cs typeface="ＭＳ Ｐゴシック" charset="0"/>
                <a:hlinkClick r:id="rId14" tooltip="Sam (text editor)"/>
              </a:rPr>
              <a:t>sam</a:t>
            </a:r>
            <a:r>
              <a:rPr lang="en-US" sz="1200" b="0" i="0" u="none" strike="noStrike" kern="1200" baseline="30000" dirty="0" smtClean="0">
                <a:solidFill>
                  <a:schemeClr val="tx1"/>
                </a:solidFill>
                <a:effectLst/>
                <a:latin typeface="+mn-lt"/>
                <a:ea typeface="ＭＳ Ｐゴシック" charset="0"/>
                <a:cs typeface="ＭＳ Ｐゴシック" charset="0"/>
                <a:hlinkClick r:id="rId15"/>
              </a:rPr>
              <a:t>[2]</a:t>
            </a:r>
            <a:r>
              <a:rPr lang="en-US" sz="1200" b="0" i="0" kern="1200" dirty="0" smtClean="0">
                <a:solidFill>
                  <a:schemeClr val="tx1"/>
                </a:solidFill>
                <a:effectLst/>
                <a:latin typeface="+mn-lt"/>
                <a:ea typeface="ＭＳ Ｐゴシック" charset="0"/>
                <a:cs typeface="ＭＳ Ｐゴシック" charset="0"/>
              </a:rPr>
              <a:t> and </a:t>
            </a:r>
            <a:r>
              <a:rPr lang="en-US" sz="1200" b="0" i="0" u="none" strike="noStrike" kern="1200" dirty="0" smtClean="0">
                <a:solidFill>
                  <a:schemeClr val="tx1"/>
                </a:solidFill>
                <a:effectLst/>
                <a:latin typeface="+mn-lt"/>
                <a:ea typeface="ＭＳ Ｐゴシック" charset="0"/>
                <a:cs typeface="ＭＳ Ｐゴシック" charset="0"/>
                <a:hlinkClick r:id="rId16" tooltip="Acme (text editor)"/>
              </a:rPr>
              <a:t>acme</a:t>
            </a:r>
            <a:r>
              <a:rPr lang="en-US" sz="1200" b="0" i="0" kern="1200" dirty="0" smtClean="0">
                <a:solidFill>
                  <a:schemeClr val="tx1"/>
                </a:solidFill>
                <a:effectLst/>
                <a:latin typeface="+mn-lt"/>
                <a:ea typeface="ＭＳ Ｐゴシック" charset="0"/>
                <a:cs typeface="ＭＳ Ｐゴシック" charset="0"/>
              </a:rPr>
              <a:t> are the most well known and are still in active use and development.</a:t>
            </a:r>
          </a:p>
          <a:p>
            <a:r>
              <a:rPr lang="en-US" sz="1200" b="0" i="0" kern="1200" dirty="0" smtClean="0">
                <a:solidFill>
                  <a:schemeClr val="tx1"/>
                </a:solidFill>
                <a:effectLst/>
                <a:latin typeface="+mn-lt"/>
                <a:ea typeface="ＭＳ Ｐゴシック" charset="0"/>
                <a:cs typeface="ＭＳ Ｐゴシック" charset="0"/>
              </a:rPr>
              <a:t>Pike, with </a:t>
            </a:r>
            <a:r>
              <a:rPr lang="en-US" sz="1200" b="0" i="0" u="none" strike="noStrike" kern="1200" dirty="0" smtClean="0">
                <a:solidFill>
                  <a:schemeClr val="tx1"/>
                </a:solidFill>
                <a:effectLst/>
                <a:latin typeface="+mn-lt"/>
                <a:ea typeface="ＭＳ Ｐゴシック" charset="0"/>
                <a:cs typeface="ＭＳ Ｐゴシック" charset="0"/>
                <a:hlinkClick r:id="rId17" tooltip="Brian Kernighan"/>
              </a:rPr>
              <a:t>Brian Kernighan</a:t>
            </a:r>
            <a:r>
              <a:rPr lang="en-US" sz="1200" b="0" i="0" kern="1200" dirty="0" smtClean="0">
                <a:solidFill>
                  <a:schemeClr val="tx1"/>
                </a:solidFill>
                <a:effectLst/>
                <a:latin typeface="+mn-lt"/>
                <a:ea typeface="ＭＳ Ｐゴシック" charset="0"/>
                <a:cs typeface="ＭＳ Ｐゴシック" charset="0"/>
              </a:rPr>
              <a:t>, is the co-author of </a:t>
            </a:r>
            <a:r>
              <a:rPr lang="en-US" sz="1200" b="0" i="1" u="none" strike="noStrike" kern="1200" dirty="0" smtClean="0">
                <a:solidFill>
                  <a:schemeClr val="tx1"/>
                </a:solidFill>
                <a:effectLst/>
                <a:latin typeface="+mn-lt"/>
                <a:ea typeface="ＭＳ Ｐゴシック" charset="0"/>
                <a:cs typeface="ＭＳ Ｐゴシック" charset="0"/>
                <a:hlinkClick r:id="rId18" tooltip="The Practice of Programming"/>
              </a:rPr>
              <a:t>The Practice of Programming</a:t>
            </a:r>
            <a:r>
              <a:rPr lang="en-US" sz="1200" b="0" i="0" kern="1200" dirty="0" smtClean="0">
                <a:solidFill>
                  <a:schemeClr val="tx1"/>
                </a:solidFill>
                <a:effectLst/>
                <a:latin typeface="+mn-lt"/>
                <a:ea typeface="ＭＳ Ｐゴシック" charset="0"/>
                <a:cs typeface="ＭＳ Ｐゴシック" charset="0"/>
              </a:rPr>
              <a:t> and </a:t>
            </a:r>
            <a:r>
              <a:rPr lang="en-US" sz="1200" b="0" i="1" u="none" strike="noStrike" kern="1200" dirty="0" smtClean="0">
                <a:solidFill>
                  <a:schemeClr val="tx1"/>
                </a:solidFill>
                <a:effectLst/>
                <a:latin typeface="+mn-lt"/>
                <a:ea typeface="ＭＳ Ｐゴシック" charset="0"/>
                <a:cs typeface="ＭＳ Ｐゴシック" charset="0"/>
                <a:hlinkClick r:id="rId19" tooltip="The Unix Programming Environment (book)"/>
              </a:rPr>
              <a:t>The Unix Programming Environment</a:t>
            </a:r>
            <a:r>
              <a:rPr lang="en-US" sz="1200" b="0" i="0" kern="1200" dirty="0" smtClean="0">
                <a:solidFill>
                  <a:schemeClr val="tx1"/>
                </a:solidFill>
                <a:effectLst/>
                <a:latin typeface="+mn-lt"/>
                <a:ea typeface="ＭＳ Ｐゴシック" charset="0"/>
                <a:cs typeface="ＭＳ Ｐゴシック" charset="0"/>
              </a:rPr>
              <a:t>. With </a:t>
            </a:r>
            <a:r>
              <a:rPr lang="en-US" sz="1200" b="0" i="0" u="none" strike="noStrike" kern="1200" dirty="0" smtClean="0">
                <a:solidFill>
                  <a:schemeClr val="tx1"/>
                </a:solidFill>
                <a:effectLst/>
                <a:latin typeface="+mn-lt"/>
                <a:ea typeface="ＭＳ Ｐゴシック" charset="0"/>
                <a:cs typeface="ＭＳ Ｐゴシック" charset="0"/>
                <a:hlinkClick r:id="rId20" tooltip="Ken Thompson (computer programmer)"/>
              </a:rPr>
              <a:t>Ken Thompson</a:t>
            </a:r>
            <a:r>
              <a:rPr lang="en-US" sz="1200" b="0" i="0" kern="1200" dirty="0" smtClean="0">
                <a:solidFill>
                  <a:schemeClr val="tx1"/>
                </a:solidFill>
                <a:effectLst/>
                <a:latin typeface="+mn-lt"/>
                <a:ea typeface="ＭＳ Ｐゴシック" charset="0"/>
                <a:cs typeface="ＭＳ Ｐゴシック" charset="0"/>
              </a:rPr>
              <a:t> he is the co-creator of </a:t>
            </a:r>
            <a:r>
              <a:rPr lang="en-US" sz="1200" b="0" i="0" u="none" strike="noStrike" kern="1200" dirty="0" smtClean="0">
                <a:solidFill>
                  <a:schemeClr val="tx1"/>
                </a:solidFill>
                <a:effectLst/>
                <a:latin typeface="+mn-lt"/>
                <a:ea typeface="ＭＳ Ｐゴシック" charset="0"/>
                <a:cs typeface="ＭＳ Ｐゴシック" charset="0"/>
                <a:hlinkClick r:id="rId21" tooltip="UTF-8"/>
              </a:rPr>
              <a:t>UTF-8</a:t>
            </a:r>
            <a:r>
              <a:rPr lang="en-US" sz="1200" b="0" i="0" kern="1200" dirty="0" smtClean="0">
                <a:solidFill>
                  <a:schemeClr val="tx1"/>
                </a:solidFill>
                <a:effectLst/>
                <a:latin typeface="+mn-lt"/>
                <a:ea typeface="ＭＳ Ｐゴシック" charset="0"/>
                <a:cs typeface="ＭＳ Ｐゴシック" charset="0"/>
              </a:rPr>
              <a:t>. Pike also developed lesser systems such as the </a:t>
            </a:r>
            <a:r>
              <a:rPr lang="en-US" sz="1200" b="0" i="0" u="none" strike="noStrike" kern="1200" dirty="0" smtClean="0">
                <a:solidFill>
                  <a:schemeClr val="tx1"/>
                </a:solidFill>
                <a:effectLst/>
                <a:latin typeface="+mn-lt"/>
                <a:ea typeface="ＭＳ Ｐゴシック" charset="0"/>
                <a:cs typeface="ＭＳ Ｐゴシック" charset="0"/>
                <a:hlinkClick r:id="rId22" tooltip="Vismon"/>
              </a:rPr>
              <a:t>vismon</a:t>
            </a:r>
            <a:r>
              <a:rPr lang="en-US" sz="1200" b="0" i="0" kern="1200" dirty="0" smtClean="0">
                <a:solidFill>
                  <a:schemeClr val="tx1"/>
                </a:solidFill>
                <a:effectLst/>
                <a:latin typeface="+mn-lt"/>
                <a:ea typeface="ＭＳ Ｐゴシック" charset="0"/>
                <a:cs typeface="ＭＳ Ｐゴシック" charset="0"/>
              </a:rPr>
              <a:t> program for displaying images of faces of email authors.</a:t>
            </a:r>
          </a:p>
          <a:p>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"Concurrency is not Parallelism", </a:t>
            </a:r>
            <a:r>
              <a:rPr lang="en-US" sz="1200" b="0" i="1" kern="1200" dirty="0" err="1" smtClean="0">
                <a:solidFill>
                  <a:schemeClr val="tx1"/>
                </a:solidFill>
                <a:effectLst/>
                <a:latin typeface="+mn-lt"/>
                <a:ea typeface="ＭＳ Ｐゴシック" charset="0"/>
                <a:cs typeface="ＭＳ Ｐゴシック" charset="0"/>
              </a:rPr>
              <a:t>Waza</a:t>
            </a:r>
            <a:r>
              <a:rPr lang="en-US" sz="1200" b="0" i="1" kern="1200" dirty="0" smtClean="0">
                <a:solidFill>
                  <a:schemeClr val="tx1"/>
                </a:solidFill>
                <a:effectLst/>
                <a:latin typeface="+mn-lt"/>
                <a:ea typeface="ＭＳ Ｐゴシック" charset="0"/>
                <a:cs typeface="ＭＳ Ｐゴシック" charset="0"/>
              </a:rPr>
              <a:t> conference</a:t>
            </a:r>
            <a:r>
              <a:rPr lang="en-US" sz="1200" b="0" i="0" kern="1200" dirty="0" smtClean="0">
                <a:solidFill>
                  <a:schemeClr val="tx1"/>
                </a:solidFill>
                <a:effectLst/>
                <a:latin typeface="+mn-lt"/>
                <a:ea typeface="ＭＳ Ｐゴシック" charset="0"/>
                <a:cs typeface="ＭＳ Ｐゴシック" charset="0"/>
              </a:rPr>
              <a:t> Jan 11, 2012, </a:t>
            </a:r>
            <a:r>
              <a:rPr lang="en-US" sz="1200" b="0" i="0" u="none" strike="noStrike" kern="1200" dirty="0" smtClean="0">
                <a:solidFill>
                  <a:schemeClr val="tx1"/>
                </a:solidFill>
                <a:effectLst/>
                <a:latin typeface="+mn-lt"/>
                <a:ea typeface="ＭＳ Ｐゴシック" charset="0"/>
                <a:cs typeface="ＭＳ Ｐゴシック" charset="0"/>
                <a:hlinkClick r:id="rId23" tooltip="Rob Pike"/>
              </a:rPr>
              <a:t>Rob Pike</a:t>
            </a:r>
            <a:r>
              <a:rPr lang="en-US" sz="1200" b="0" i="0" kern="1200" dirty="0" smtClean="0">
                <a:solidFill>
                  <a:schemeClr val="tx1"/>
                </a:solidFill>
                <a:effectLst/>
                <a:latin typeface="+mn-lt"/>
                <a:ea typeface="ＭＳ Ｐゴシック" charset="0"/>
                <a:cs typeface="ＭＳ Ｐゴシック" charset="0"/>
              </a:rPr>
              <a:t> (</a:t>
            </a:r>
            <a:r>
              <a:rPr lang="en-US" sz="1200" b="0" i="0" u="none" strike="noStrike" kern="1200" dirty="0" smtClean="0">
                <a:solidFill>
                  <a:schemeClr val="tx1"/>
                </a:solidFill>
                <a:effectLst/>
                <a:latin typeface="+mn-lt"/>
                <a:ea typeface="ＭＳ Ｐゴシック" charset="0"/>
                <a:cs typeface="ＭＳ Ｐゴシック" charset="0"/>
                <a:hlinkClick r:id="rId24"/>
              </a:rPr>
              <a:t>slides</a:t>
            </a:r>
            <a:r>
              <a:rPr lang="en-US" sz="1200" b="0" i="0" kern="1200" dirty="0" smtClean="0">
                <a:solidFill>
                  <a:schemeClr val="tx1"/>
                </a:solidFill>
                <a:effectLst/>
                <a:latin typeface="+mn-lt"/>
                <a:ea typeface="ＭＳ Ｐゴシック" charset="0"/>
                <a:cs typeface="ＭＳ Ｐゴシック" charset="0"/>
              </a:rPr>
              <a:t>) (</a:t>
            </a:r>
            <a:r>
              <a:rPr lang="en-US" sz="1200" b="0" i="0" u="none" strike="noStrike" kern="1200" dirty="0" smtClean="0">
                <a:solidFill>
                  <a:schemeClr val="tx1"/>
                </a:solidFill>
                <a:effectLst/>
                <a:latin typeface="+mn-lt"/>
                <a:ea typeface="ＭＳ Ｐゴシック" charset="0"/>
                <a:cs typeface="ＭＳ Ｐゴシック" charset="0"/>
                <a:hlinkClick r:id="rId25"/>
              </a:rPr>
              <a:t>video</a:t>
            </a:r>
            <a:r>
              <a:rPr lang="en-US" sz="1200" b="0" i="0" kern="1200" dirty="0" smtClean="0">
                <a:solidFill>
                  <a:schemeClr val="tx1"/>
                </a:solidFill>
                <a:effectLst/>
                <a:latin typeface="+mn-lt"/>
                <a:ea typeface="ＭＳ Ｐゴシック" charset="0"/>
                <a:cs typeface="ＭＳ Ｐゴシック" charset="0"/>
              </a:rPr>
              <a:t>)</a:t>
            </a:r>
            <a:endParaRPr lang="en-US" sz="12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7</a:t>
            </a:fld>
            <a:endParaRPr lang="en-US"/>
          </a:p>
        </p:txBody>
      </p:sp>
    </p:spTree>
    <p:extLst>
      <p:ext uri="{BB962C8B-B14F-4D97-AF65-F5344CB8AC3E}">
        <p14:creationId xmlns:p14="http://schemas.microsoft.com/office/powerpoint/2010/main" val="13512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smtClean="0"/>
              <a:t>Semaphore as a General Synchronization Tool</a:t>
            </a:r>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8</a:t>
            </a:fld>
            <a:endParaRPr lang="en-US"/>
          </a:p>
        </p:txBody>
      </p:sp>
    </p:spTree>
    <p:extLst>
      <p:ext uri="{BB962C8B-B14F-4D97-AF65-F5344CB8AC3E}">
        <p14:creationId xmlns:p14="http://schemas.microsoft.com/office/powerpoint/2010/main" val="84036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Within each process the statements are executed sequentially, but statements from different processes can be interleaved in any order that's consistent with the constraints imposed by the semaphores. When answering the questions below assume that once execution begins, the processes will be allowed to run until all 3 processes are stuck in a wait() statement, at which point execution is halted.</a:t>
            </a:r>
          </a:p>
          <a:p>
            <a:endParaRPr lang="en-US" sz="1200" b="0" i="0" kern="1200" dirty="0" smtClean="0">
              <a:solidFill>
                <a:schemeClr val="tx1"/>
              </a:solidFill>
              <a:effectLst/>
              <a:latin typeface="Times New Roman" pitchFamily="18" charset="0"/>
              <a:ea typeface="+mn-ea"/>
              <a:cs typeface="+mn-cs"/>
            </a:endParaRPr>
          </a:p>
          <a:p>
            <a:r>
              <a:rPr lang="en-US" sz="1200" b="0" i="0" kern="1200" dirty="0" smtClean="0">
                <a:solidFill>
                  <a:schemeClr val="tx1"/>
                </a:solidFill>
                <a:effectLst/>
                <a:latin typeface="Times New Roman" pitchFamily="18" charset="0"/>
                <a:ea typeface="+mn-ea"/>
                <a:cs typeface="+mn-cs"/>
              </a:rPr>
              <a:t>Exactly 3. Each time Process 1 executes the "wait(U)" statement, the value of semaphore U is decremented by 1. Since there are no "signal(U)" statements, the loop in Process 1 will execute only 3 times (</a:t>
            </a:r>
            <a:r>
              <a:rPr lang="en-US" sz="1200" b="0" i="0" kern="1200" dirty="0" err="1" smtClean="0">
                <a:solidFill>
                  <a:schemeClr val="tx1"/>
                </a:solidFill>
                <a:effectLst/>
                <a:latin typeface="Times New Roman" pitchFamily="18" charset="0"/>
                <a:ea typeface="+mn-ea"/>
                <a:cs typeface="+mn-cs"/>
              </a:rPr>
              <a:t>ie</a:t>
            </a:r>
            <a:r>
              <a:rPr lang="en-US" sz="1200" b="0" i="0" kern="1200" dirty="0" smtClean="0">
                <a:solidFill>
                  <a:schemeClr val="tx1"/>
                </a:solidFill>
                <a:effectLst/>
                <a:latin typeface="Times New Roman" pitchFamily="18" charset="0"/>
                <a:ea typeface="+mn-ea"/>
                <a:cs typeface="+mn-cs"/>
              </a:rPr>
              <a:t>, the initial value of U) and then stall the fourth time "wait(U)" is executed.</a:t>
            </a:r>
            <a:endParaRPr lang="en-US" dirty="0"/>
          </a:p>
        </p:txBody>
      </p:sp>
      <p:sp>
        <p:nvSpPr>
          <p:cNvPr id="4" name="Slide Number Placeholder 3"/>
          <p:cNvSpPr>
            <a:spLocks noGrp="1"/>
          </p:cNvSpPr>
          <p:nvPr>
            <p:ph type="sldNum" sz="quarter" idx="10"/>
          </p:nvPr>
        </p:nvSpPr>
        <p:spPr/>
        <p:txBody>
          <a:bodyPr/>
          <a:lstStyle/>
          <a:p>
            <a:pPr>
              <a:defRPr/>
            </a:pPr>
            <a:fld id="{B2670956-A3D1-4B5A-8C9F-027BAF4498EE}" type="slidenum">
              <a:rPr lang="en-US" smtClean="0"/>
              <a:pPr>
                <a:defRPr/>
              </a:pPr>
              <a:t>11</a:t>
            </a:fld>
            <a:endParaRPr lang="en-US"/>
          </a:p>
        </p:txBody>
      </p:sp>
    </p:spTree>
    <p:extLst>
      <p:ext uri="{BB962C8B-B14F-4D97-AF65-F5344CB8AC3E}">
        <p14:creationId xmlns:p14="http://schemas.microsoft.com/office/powerpoint/2010/main" val="132034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ＭＳ Ｐゴシック" charset="0"/>
                <a:cs typeface="ＭＳ Ｐゴシック" charset="0"/>
              </a:rPr>
              <a:t>Exactly 3. Process 1 will execute its loop three times (see the answer to the previous question), incrementing "signal(V)" each time through the loop. This will permit "wait(V)" to complete three times. For every "wait(V)" Process 2 executes, it also executes a "signal(V)" so there is no net change in the value of semaphore V caused by Process 2. Process 3 does decrement the value of semaphore V, typing out "D" each time it does so. So Process 3 will eventually loop as many times as Process 1.</a:t>
            </a:r>
            <a:endParaRPr lang="en-US" dirty="0"/>
          </a:p>
        </p:txBody>
      </p:sp>
      <p:sp>
        <p:nvSpPr>
          <p:cNvPr id="4" name="Slide Number Placeholder 3"/>
          <p:cNvSpPr>
            <a:spLocks noGrp="1"/>
          </p:cNvSpPr>
          <p:nvPr>
            <p:ph type="sldNum" sz="quarter" idx="10"/>
          </p:nvPr>
        </p:nvSpPr>
        <p:spPr/>
        <p:txBody>
          <a:bodyPr/>
          <a:lstStyle/>
          <a:p>
            <a:pPr>
              <a:defRPr/>
            </a:pPr>
            <a:fld id="{B2670956-A3D1-4B5A-8C9F-027BAF4498EE}" type="slidenum">
              <a:rPr lang="en-US" smtClean="0"/>
              <a:pPr>
                <a:defRPr/>
              </a:pPr>
              <a:t>12</a:t>
            </a:fld>
            <a:endParaRPr lang="en-US"/>
          </a:p>
        </p:txBody>
      </p:sp>
    </p:spTree>
    <p:extLst>
      <p:ext uri="{BB962C8B-B14F-4D97-AF65-F5344CB8AC3E}">
        <p14:creationId xmlns:p14="http://schemas.microsoft.com/office/powerpoint/2010/main" val="1270071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ＭＳ Ｐゴシック" charset="0"/>
                <a:cs typeface="ＭＳ Ｐゴシック" charset="0"/>
              </a:rPr>
              <a:t>0. If Process 3 is scheduled immediately after Process 1 executes "signal(V)", then Process 2 might continue being stalled at its "wait(V)" statement and hence never execute its "type" statements.</a:t>
            </a:r>
            <a:endParaRPr lang="en-US" dirty="0"/>
          </a:p>
        </p:txBody>
      </p:sp>
      <p:sp>
        <p:nvSpPr>
          <p:cNvPr id="4" name="Slide Number Placeholder 3"/>
          <p:cNvSpPr>
            <a:spLocks noGrp="1"/>
          </p:cNvSpPr>
          <p:nvPr>
            <p:ph type="sldNum" sz="quarter" idx="10"/>
          </p:nvPr>
        </p:nvSpPr>
        <p:spPr/>
        <p:txBody>
          <a:bodyPr/>
          <a:lstStyle/>
          <a:p>
            <a:pPr>
              <a:defRPr/>
            </a:pPr>
            <a:fld id="{B2670956-A3D1-4B5A-8C9F-027BAF4498EE}" type="slidenum">
              <a:rPr lang="en-US" smtClean="0"/>
              <a:pPr>
                <a:defRPr/>
              </a:pPr>
              <a:t>13</a:t>
            </a:fld>
            <a:endParaRPr lang="en-US"/>
          </a:p>
        </p:txBody>
      </p:sp>
    </p:spTree>
    <p:extLst>
      <p:ext uri="{BB962C8B-B14F-4D97-AF65-F5344CB8AC3E}">
        <p14:creationId xmlns:p14="http://schemas.microsoft.com/office/powerpoint/2010/main" val="403304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2729385" y="533400"/>
            <a:ext cx="8686800" cy="1905000"/>
          </a:xfrm>
        </p:spPr>
        <p:txBody>
          <a:bodyPr>
            <a:noAutofit/>
          </a:bodyPr>
          <a:lstStyle/>
          <a:p>
            <a:r>
              <a:rPr lang="en-US" altLang="zh-CN" dirty="0">
                <a:latin typeface="Calibri" charset="0"/>
                <a:ea typeface="SimSun" charset="0"/>
                <a:cs typeface="SimSun" charset="0"/>
              </a:rPr>
              <a:t>Homework 1</a:t>
            </a:r>
            <a:br>
              <a:rPr lang="en-US" altLang="zh-CN" dirty="0">
                <a:latin typeface="Calibri" charset="0"/>
                <a:ea typeface="SimSun" charset="0"/>
                <a:cs typeface="SimSun" charset="0"/>
              </a:rPr>
            </a:br>
            <a:r>
              <a:rPr lang="en-US" dirty="0" smtClean="0"/>
              <a:t>Due</a:t>
            </a:r>
            <a:r>
              <a:rPr lang="en-US" dirty="0"/>
              <a:t>: </a:t>
            </a:r>
            <a:r>
              <a:rPr lang="en-US" dirty="0" smtClean="0"/>
              <a:t>Feb. 13, </a:t>
            </a:r>
            <a:r>
              <a:rPr lang="en-US" dirty="0"/>
              <a:t>Monday at </a:t>
            </a:r>
            <a:r>
              <a:rPr lang="en-US" dirty="0" smtClean="0"/>
              <a:t>11:59pm</a:t>
            </a:r>
            <a:endParaRPr lang="en-US" altLang="zh-CN"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a:t>
            </a:fld>
            <a:endParaRPr lang="en-US"/>
          </a:p>
        </p:txBody>
      </p:sp>
      <p:sp>
        <p:nvSpPr>
          <p:cNvPr id="5" name="Rectangle 2"/>
          <p:cNvSpPr txBox="1">
            <a:spLocks/>
          </p:cNvSpPr>
          <p:nvPr/>
        </p:nvSpPr>
        <p:spPr>
          <a:xfrm>
            <a:off x="2590800" y="3657600"/>
            <a:ext cx="86868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kern="0" dirty="0"/>
              <a:t>Midterm Exam 1</a:t>
            </a:r>
          </a:p>
          <a:p>
            <a:pPr fontAlgn="auto">
              <a:spcAft>
                <a:spcPts val="0"/>
              </a:spcAft>
            </a:pPr>
            <a:r>
              <a:rPr lang="en-US" kern="0" dirty="0" smtClean="0"/>
              <a:t>Feb. 15, </a:t>
            </a:r>
            <a:r>
              <a:rPr lang="en-US" kern="0" dirty="0"/>
              <a:t>Next </a:t>
            </a:r>
            <a:r>
              <a:rPr lang="en-US" kern="0" dirty="0" smtClean="0"/>
              <a:t>Wednesday</a:t>
            </a:r>
            <a:endParaRPr lang="en-US" kern="0" dirty="0"/>
          </a:p>
        </p:txBody>
      </p:sp>
      <p:pic>
        <p:nvPicPr>
          <p:cNvPr id="2" name="Picture 1"/>
          <p:cNvPicPr>
            <a:picLocks noChangeAspect="1"/>
          </p:cNvPicPr>
          <p:nvPr/>
        </p:nvPicPr>
        <p:blipFill>
          <a:blip r:embed="rId3"/>
          <a:stretch>
            <a:fillRect/>
          </a:stretch>
        </p:blipFill>
        <p:spPr>
          <a:xfrm>
            <a:off x="699615" y="3606799"/>
            <a:ext cx="2119785" cy="2108201"/>
          </a:xfrm>
          <a:prstGeom prst="rect">
            <a:avLst/>
          </a:prstGeom>
        </p:spPr>
      </p:pic>
      <p:pic>
        <p:nvPicPr>
          <p:cNvPr id="4" name="Picture 3"/>
          <p:cNvPicPr>
            <a:picLocks noChangeAspect="1"/>
          </p:cNvPicPr>
          <p:nvPr/>
        </p:nvPicPr>
        <p:blipFill>
          <a:blip r:embed="rId4"/>
          <a:stretch>
            <a:fillRect/>
          </a:stretch>
        </p:blipFill>
        <p:spPr>
          <a:xfrm>
            <a:off x="253999" y="370212"/>
            <a:ext cx="2982588" cy="29825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a:xfrm>
            <a:off x="1981200" y="228600"/>
            <a:ext cx="8077200" cy="1219200"/>
          </a:xfrm>
        </p:spPr>
        <p:txBody>
          <a:bodyPr/>
          <a:lstStyle/>
          <a:p>
            <a:r>
              <a:rPr lang="en-US" altLang="en-US" dirty="0"/>
              <a:t>Device Controller Synchronization</a:t>
            </a:r>
          </a:p>
        </p:txBody>
      </p:sp>
      <p:sp>
        <p:nvSpPr>
          <p:cNvPr id="536579" name="Rectangle 3"/>
          <p:cNvSpPr>
            <a:spLocks noGrp="1" noChangeArrowheads="1"/>
          </p:cNvSpPr>
          <p:nvPr>
            <p:ph type="body" idx="1"/>
          </p:nvPr>
        </p:nvSpPr>
        <p:spPr>
          <a:xfrm>
            <a:off x="762000" y="1676400"/>
            <a:ext cx="10972800" cy="4114800"/>
          </a:xfrm>
        </p:spPr>
        <p:txBody>
          <a:bodyPr>
            <a:normAutofit lnSpcReduction="10000"/>
          </a:bodyPr>
          <a:lstStyle/>
          <a:p>
            <a:r>
              <a:rPr lang="en-US" altLang="en-US" dirty="0"/>
              <a:t>The semaphore principle is logically used with the </a:t>
            </a:r>
            <a:r>
              <a:rPr lang="en-US" altLang="en-US" sz="2800" dirty="0">
                <a:latin typeface="Courier New" pitchFamily="49" charset="0"/>
              </a:rPr>
              <a:t>busy</a:t>
            </a:r>
            <a:r>
              <a:rPr lang="en-US" altLang="en-US" dirty="0"/>
              <a:t> and </a:t>
            </a:r>
            <a:r>
              <a:rPr lang="en-US" altLang="en-US" sz="2800" dirty="0">
                <a:latin typeface="Courier New" pitchFamily="49" charset="0"/>
              </a:rPr>
              <a:t>done</a:t>
            </a:r>
            <a:r>
              <a:rPr lang="en-US" altLang="en-US" dirty="0"/>
              <a:t> flags in a </a:t>
            </a:r>
            <a:r>
              <a:rPr lang="en-US" altLang="en-US" dirty="0" smtClean="0"/>
              <a:t>controller</a:t>
            </a:r>
          </a:p>
          <a:p>
            <a:endParaRPr lang="en-US" altLang="en-US" dirty="0"/>
          </a:p>
          <a:p>
            <a:r>
              <a:rPr lang="en-US" altLang="en-US" dirty="0"/>
              <a:t>Driver signals controller with a </a:t>
            </a:r>
            <a:r>
              <a:rPr lang="en-US" altLang="en-US" sz="2800" dirty="0">
                <a:latin typeface="Courier New" pitchFamily="49" charset="0"/>
              </a:rPr>
              <a:t>V(busy),</a:t>
            </a:r>
            <a:r>
              <a:rPr lang="en-US" altLang="en-US" dirty="0"/>
              <a:t> then waits for completion with </a:t>
            </a:r>
            <a:r>
              <a:rPr lang="en-US" altLang="en-US" sz="2800" dirty="0">
                <a:latin typeface="Courier New" pitchFamily="49" charset="0"/>
              </a:rPr>
              <a:t>P(done</a:t>
            </a:r>
            <a:r>
              <a:rPr lang="en-US" altLang="en-US" sz="2800" dirty="0" smtClean="0">
                <a:latin typeface="Courier New" pitchFamily="49" charset="0"/>
              </a:rPr>
              <a:t>)</a:t>
            </a:r>
          </a:p>
          <a:p>
            <a:endParaRPr lang="en-US" altLang="en-US" dirty="0"/>
          </a:p>
          <a:p>
            <a:r>
              <a:rPr lang="en-US" altLang="en-US" dirty="0"/>
              <a:t>Controller waits for work with </a:t>
            </a:r>
            <a:r>
              <a:rPr lang="en-US" altLang="en-US" sz="2800" dirty="0">
                <a:latin typeface="Courier New" pitchFamily="49" charset="0"/>
              </a:rPr>
              <a:t>P(busy),</a:t>
            </a:r>
            <a:r>
              <a:rPr lang="en-US" altLang="en-US" dirty="0"/>
              <a:t> then announces completion with </a:t>
            </a:r>
            <a:r>
              <a:rPr lang="en-US" altLang="en-US" sz="2800" dirty="0">
                <a:latin typeface="Courier New" pitchFamily="49" charset="0"/>
              </a:rPr>
              <a:t>V(done)</a:t>
            </a:r>
            <a:endParaRPr lang="en-US" altLang="en-US" dirty="0"/>
          </a:p>
        </p:txBody>
      </p:sp>
    </p:spTree>
    <p:extLst>
      <p:ext uri="{BB962C8B-B14F-4D97-AF65-F5344CB8AC3E}">
        <p14:creationId xmlns:p14="http://schemas.microsoft.com/office/powerpoint/2010/main" val="204470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11430000" cy="1303129"/>
          </a:xfrm>
        </p:spPr>
        <p:txBody>
          <a:bodyPr>
            <a:noAutofit/>
          </a:bodyPr>
          <a:lstStyle/>
          <a:p>
            <a:pPr algn="l"/>
            <a:r>
              <a:rPr lang="en-US" sz="3200" dirty="0">
                <a:solidFill>
                  <a:srgbClr val="FF0000"/>
                </a:solidFill>
              </a:rPr>
              <a:t>Exercise </a:t>
            </a:r>
            <a:r>
              <a:rPr lang="en-US" sz="3200" dirty="0" smtClean="0">
                <a:solidFill>
                  <a:srgbClr val="FF0000"/>
                </a:solidFill>
              </a:rPr>
              <a:t>3 </a:t>
            </a:r>
            <a:r>
              <a:rPr lang="en-US" altLang="en-US" sz="3200" dirty="0">
                <a:solidFill>
                  <a:srgbClr val="FF0000"/>
                </a:solidFill>
              </a:rPr>
              <a:t> (</a:t>
            </a:r>
            <a:r>
              <a:rPr lang="en-US" altLang="en-US" sz="3200" dirty="0" err="1">
                <a:solidFill>
                  <a:srgbClr val="FF0000"/>
                </a:solidFill>
              </a:rPr>
              <a:t>Plicker</a:t>
            </a:r>
            <a:r>
              <a:rPr lang="en-US" altLang="en-US" sz="3200" dirty="0">
                <a:solidFill>
                  <a:srgbClr val="FF0000"/>
                </a:solidFill>
              </a:rPr>
              <a:t>)</a:t>
            </a:r>
            <a:r>
              <a:rPr lang="en-US" sz="3200" dirty="0" smtClean="0">
                <a:solidFill>
                  <a:srgbClr val="FF0000"/>
                </a:solidFill>
              </a:rPr>
              <a:t>:</a:t>
            </a:r>
            <a:r>
              <a:rPr lang="en-US" sz="3200" dirty="0" smtClean="0"/>
              <a:t> There are three interacting processes</a:t>
            </a:r>
            <a:r>
              <a:rPr lang="en-US" sz="3200" dirty="0"/>
              <a:t>.</a:t>
            </a:r>
            <a:r>
              <a:rPr lang="en-US" sz="3200" dirty="0" smtClean="0"/>
              <a:t> We assume that the execution </a:t>
            </a:r>
            <a:r>
              <a:rPr lang="en-US" sz="3200" dirty="0"/>
              <a:t>is eventually </a:t>
            </a:r>
            <a:r>
              <a:rPr lang="en-US" sz="3200" dirty="0" smtClean="0"/>
              <a:t>halted. How </a:t>
            </a:r>
            <a:r>
              <a:rPr lang="en-US" sz="3200" dirty="0"/>
              <a:t>many C's are printed when the set of processes runs</a:t>
            </a:r>
            <a:r>
              <a:rPr lang="en-US" sz="3200" dirty="0" smtClean="0"/>
              <a:t>?</a:t>
            </a:r>
            <a:endParaRPr lang="en-US" sz="3200" dirty="0"/>
          </a:p>
        </p:txBody>
      </p:sp>
      <p:sp>
        <p:nvSpPr>
          <p:cNvPr id="4" name="Slide Number Placeholder 3"/>
          <p:cNvSpPr>
            <a:spLocks noGrp="1"/>
          </p:cNvSpPr>
          <p:nvPr>
            <p:ph type="sldNum" sz="quarter" idx="11"/>
          </p:nvPr>
        </p:nvSpPr>
        <p:spPr/>
        <p:txBody>
          <a:bodyPr/>
          <a:lstStyle/>
          <a:p>
            <a:pPr>
              <a:defRPr/>
            </a:pPr>
            <a:fld id="{FB834C2B-BB11-4D12-87A6-F1F6FAEBF7CB}" type="slidenum">
              <a:rPr lang="en-US" smtClean="0"/>
              <a:pPr>
                <a:defRPr/>
              </a:pPr>
              <a:t>11</a:t>
            </a:fld>
            <a:endParaRPr lang="en-US"/>
          </a:p>
        </p:txBody>
      </p:sp>
      <p:pic>
        <p:nvPicPr>
          <p:cNvPr id="696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758959"/>
            <a:ext cx="9296400" cy="47943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6990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11430000" cy="1303129"/>
          </a:xfrm>
        </p:spPr>
        <p:txBody>
          <a:bodyPr>
            <a:noAutofit/>
          </a:bodyPr>
          <a:lstStyle/>
          <a:p>
            <a:pPr algn="l"/>
            <a:r>
              <a:rPr lang="en-US" sz="3200" dirty="0">
                <a:solidFill>
                  <a:srgbClr val="FF0000"/>
                </a:solidFill>
              </a:rPr>
              <a:t>Exercise </a:t>
            </a:r>
            <a:r>
              <a:rPr lang="en-US" sz="3200" dirty="0" smtClean="0">
                <a:solidFill>
                  <a:srgbClr val="FF0000"/>
                </a:solidFill>
              </a:rPr>
              <a:t>4 </a:t>
            </a:r>
            <a:r>
              <a:rPr lang="en-US" altLang="en-US" sz="3200" dirty="0">
                <a:solidFill>
                  <a:srgbClr val="FF0000"/>
                </a:solidFill>
              </a:rPr>
              <a:t> (</a:t>
            </a:r>
            <a:r>
              <a:rPr lang="en-US" altLang="en-US" sz="3200" dirty="0" err="1">
                <a:solidFill>
                  <a:srgbClr val="FF0000"/>
                </a:solidFill>
              </a:rPr>
              <a:t>Plicker</a:t>
            </a:r>
            <a:r>
              <a:rPr lang="en-US" altLang="en-US" sz="3200" dirty="0">
                <a:solidFill>
                  <a:srgbClr val="FF0000"/>
                </a:solidFill>
              </a:rPr>
              <a:t>)</a:t>
            </a:r>
            <a:r>
              <a:rPr lang="en-US" sz="3200" dirty="0" smtClean="0">
                <a:solidFill>
                  <a:srgbClr val="FF0000"/>
                </a:solidFill>
              </a:rPr>
              <a:t>:</a:t>
            </a:r>
            <a:r>
              <a:rPr lang="en-US" sz="3200" dirty="0" smtClean="0"/>
              <a:t> There are three interacting processes</a:t>
            </a:r>
            <a:r>
              <a:rPr lang="en-US" sz="3200" dirty="0"/>
              <a:t>.</a:t>
            </a:r>
            <a:r>
              <a:rPr lang="en-US" sz="3200" dirty="0" smtClean="0"/>
              <a:t> We assume that the execution </a:t>
            </a:r>
            <a:r>
              <a:rPr lang="en-US" sz="3200" dirty="0"/>
              <a:t>is eventually </a:t>
            </a:r>
            <a:r>
              <a:rPr lang="en-US" sz="3200" dirty="0" smtClean="0"/>
              <a:t>halted</a:t>
            </a:r>
            <a:r>
              <a:rPr lang="en-US" sz="3200" dirty="0"/>
              <a:t>. </a:t>
            </a:r>
            <a:r>
              <a:rPr lang="en-US" sz="3200" dirty="0" smtClean="0"/>
              <a:t>How </a:t>
            </a:r>
            <a:r>
              <a:rPr lang="en-US" sz="3200" dirty="0"/>
              <a:t>many D's are printed when this set of processes runs</a:t>
            </a:r>
            <a:r>
              <a:rPr lang="en-US" sz="3200" dirty="0" smtClean="0"/>
              <a:t>?</a:t>
            </a:r>
            <a:endParaRPr lang="en-US" sz="3200" dirty="0"/>
          </a:p>
        </p:txBody>
      </p:sp>
      <p:sp>
        <p:nvSpPr>
          <p:cNvPr id="4" name="Slide Number Placeholder 3"/>
          <p:cNvSpPr>
            <a:spLocks noGrp="1"/>
          </p:cNvSpPr>
          <p:nvPr>
            <p:ph type="sldNum" sz="quarter" idx="11"/>
          </p:nvPr>
        </p:nvSpPr>
        <p:spPr/>
        <p:txBody>
          <a:bodyPr/>
          <a:lstStyle/>
          <a:p>
            <a:pPr>
              <a:defRPr/>
            </a:pPr>
            <a:fld id="{FB834C2B-BB11-4D12-87A6-F1F6FAEBF7CB}" type="slidenum">
              <a:rPr lang="en-US" smtClean="0"/>
              <a:pPr>
                <a:defRPr/>
              </a:pPr>
              <a:t>12</a:t>
            </a:fld>
            <a:endParaRPr lang="en-US"/>
          </a:p>
        </p:txBody>
      </p:sp>
      <p:pic>
        <p:nvPicPr>
          <p:cNvPr id="696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758959"/>
            <a:ext cx="9296400" cy="47943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6348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11430000" cy="1303129"/>
          </a:xfrm>
        </p:spPr>
        <p:txBody>
          <a:bodyPr>
            <a:noAutofit/>
          </a:bodyPr>
          <a:lstStyle/>
          <a:p>
            <a:pPr algn="l"/>
            <a:r>
              <a:rPr lang="en-US" sz="3200" dirty="0">
                <a:solidFill>
                  <a:srgbClr val="FF0000"/>
                </a:solidFill>
              </a:rPr>
              <a:t>Exercise </a:t>
            </a:r>
            <a:r>
              <a:rPr lang="en-US" sz="3200" dirty="0" smtClean="0">
                <a:solidFill>
                  <a:srgbClr val="FF0000"/>
                </a:solidFill>
              </a:rPr>
              <a:t>5 </a:t>
            </a:r>
            <a:r>
              <a:rPr lang="en-US" altLang="en-US" sz="3200" dirty="0">
                <a:solidFill>
                  <a:srgbClr val="FF0000"/>
                </a:solidFill>
              </a:rPr>
              <a:t> (</a:t>
            </a:r>
            <a:r>
              <a:rPr lang="en-US" altLang="en-US" sz="3200" dirty="0" err="1">
                <a:solidFill>
                  <a:srgbClr val="FF0000"/>
                </a:solidFill>
              </a:rPr>
              <a:t>Plicker</a:t>
            </a:r>
            <a:r>
              <a:rPr lang="en-US" altLang="en-US" sz="3200" dirty="0">
                <a:solidFill>
                  <a:srgbClr val="FF0000"/>
                </a:solidFill>
              </a:rPr>
              <a:t>)</a:t>
            </a:r>
            <a:r>
              <a:rPr lang="en-US" sz="3200" dirty="0" smtClean="0">
                <a:solidFill>
                  <a:srgbClr val="FF0000"/>
                </a:solidFill>
              </a:rPr>
              <a:t>:</a:t>
            </a:r>
            <a:r>
              <a:rPr lang="en-US" sz="3200" dirty="0" smtClean="0"/>
              <a:t> </a:t>
            </a:r>
            <a:r>
              <a:rPr lang="en-US" sz="3200" dirty="0"/>
              <a:t>What is the smallest number of A's that might be printed when this set of processes runs</a:t>
            </a:r>
            <a:r>
              <a:rPr lang="en-US" sz="3200" dirty="0" smtClean="0"/>
              <a:t>?</a:t>
            </a:r>
            <a:endParaRPr lang="en-US" sz="3200" dirty="0"/>
          </a:p>
        </p:txBody>
      </p:sp>
      <p:sp>
        <p:nvSpPr>
          <p:cNvPr id="4" name="Slide Number Placeholder 3"/>
          <p:cNvSpPr>
            <a:spLocks noGrp="1"/>
          </p:cNvSpPr>
          <p:nvPr>
            <p:ph type="sldNum" sz="quarter" idx="11"/>
          </p:nvPr>
        </p:nvSpPr>
        <p:spPr/>
        <p:txBody>
          <a:bodyPr/>
          <a:lstStyle/>
          <a:p>
            <a:pPr>
              <a:defRPr/>
            </a:pPr>
            <a:fld id="{FB834C2B-BB11-4D12-87A6-F1F6FAEBF7CB}" type="slidenum">
              <a:rPr lang="en-US" smtClean="0"/>
              <a:pPr>
                <a:defRPr/>
              </a:pPr>
              <a:t>13</a:t>
            </a:fld>
            <a:endParaRPr lang="en-US"/>
          </a:p>
        </p:txBody>
      </p:sp>
      <p:pic>
        <p:nvPicPr>
          <p:cNvPr id="696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758959"/>
            <a:ext cx="9296400" cy="47943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659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399"/>
            <a:ext cx="11430000" cy="1303129"/>
          </a:xfrm>
        </p:spPr>
        <p:txBody>
          <a:bodyPr>
            <a:noAutofit/>
          </a:bodyPr>
          <a:lstStyle/>
          <a:p>
            <a:pPr algn="l"/>
            <a:r>
              <a:rPr lang="en-US" sz="3200" dirty="0">
                <a:solidFill>
                  <a:srgbClr val="FF0000"/>
                </a:solidFill>
              </a:rPr>
              <a:t>Exercise </a:t>
            </a:r>
            <a:r>
              <a:rPr lang="en-US" sz="3200" dirty="0" smtClean="0">
                <a:solidFill>
                  <a:srgbClr val="FF0000"/>
                </a:solidFill>
              </a:rPr>
              <a:t>6 </a:t>
            </a:r>
            <a:r>
              <a:rPr lang="en-US" altLang="en-US" sz="3200" dirty="0">
                <a:solidFill>
                  <a:srgbClr val="FF0000"/>
                </a:solidFill>
              </a:rPr>
              <a:t> (</a:t>
            </a:r>
            <a:r>
              <a:rPr lang="en-US" altLang="en-US" sz="3200" dirty="0" err="1">
                <a:solidFill>
                  <a:srgbClr val="FF0000"/>
                </a:solidFill>
              </a:rPr>
              <a:t>Plicker</a:t>
            </a:r>
            <a:r>
              <a:rPr lang="en-US" altLang="en-US" sz="3200" dirty="0">
                <a:solidFill>
                  <a:srgbClr val="FF0000"/>
                </a:solidFill>
              </a:rPr>
              <a:t>)</a:t>
            </a:r>
            <a:r>
              <a:rPr lang="en-US" sz="3200" dirty="0" smtClean="0">
                <a:solidFill>
                  <a:srgbClr val="FF0000"/>
                </a:solidFill>
              </a:rPr>
              <a:t>:</a:t>
            </a:r>
            <a:r>
              <a:rPr lang="en-US" sz="3200" dirty="0" smtClean="0"/>
              <a:t> </a:t>
            </a:r>
            <a:r>
              <a:rPr lang="en-US" sz="3200" dirty="0"/>
              <a:t>Is CABABDDCABCABD a possible output sequence when this set of processes </a:t>
            </a:r>
            <a:r>
              <a:rPr lang="en-US" sz="3200" dirty="0" smtClean="0"/>
              <a:t>runs? Why?</a:t>
            </a:r>
            <a:endParaRPr lang="en-US" sz="3200" dirty="0"/>
          </a:p>
        </p:txBody>
      </p:sp>
      <p:sp>
        <p:nvSpPr>
          <p:cNvPr id="4" name="Slide Number Placeholder 3"/>
          <p:cNvSpPr>
            <a:spLocks noGrp="1"/>
          </p:cNvSpPr>
          <p:nvPr>
            <p:ph type="sldNum" sz="quarter" idx="11"/>
          </p:nvPr>
        </p:nvSpPr>
        <p:spPr/>
        <p:txBody>
          <a:bodyPr/>
          <a:lstStyle/>
          <a:p>
            <a:pPr>
              <a:defRPr/>
            </a:pPr>
            <a:fld id="{FB834C2B-BB11-4D12-87A6-F1F6FAEBF7CB}" type="slidenum">
              <a:rPr lang="en-US" smtClean="0"/>
              <a:pPr>
                <a:defRPr/>
              </a:pPr>
              <a:t>14</a:t>
            </a:fld>
            <a:endParaRPr lang="en-US"/>
          </a:p>
        </p:txBody>
      </p:sp>
      <p:pic>
        <p:nvPicPr>
          <p:cNvPr id="6963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47800" y="1758959"/>
            <a:ext cx="9296400" cy="47943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4419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430147"/>
            <a:ext cx="10896599" cy="2339098"/>
          </a:xfrm>
        </p:spPr>
        <p:txBody>
          <a:bodyPr>
            <a:normAutofit fontScale="90000"/>
          </a:bodyPr>
          <a:lstStyle/>
          <a:p>
            <a:pPr algn="l"/>
            <a:r>
              <a:rPr lang="en-US" sz="3600" dirty="0">
                <a:solidFill>
                  <a:srgbClr val="FF0000"/>
                </a:solidFill>
              </a:rPr>
              <a:t>Exercise </a:t>
            </a:r>
            <a:r>
              <a:rPr lang="en-US" sz="3600" dirty="0" smtClean="0">
                <a:solidFill>
                  <a:srgbClr val="FF0000"/>
                </a:solidFill>
              </a:rPr>
              <a:t>7 </a:t>
            </a:r>
            <a:r>
              <a:rPr lang="en-US" altLang="en-US" sz="3600" dirty="0">
                <a:solidFill>
                  <a:srgbClr val="FF0000"/>
                </a:solidFill>
              </a:rPr>
              <a:t> (</a:t>
            </a:r>
            <a:r>
              <a:rPr lang="en-US" altLang="en-US" sz="3600" dirty="0" err="1">
                <a:solidFill>
                  <a:srgbClr val="FF0000"/>
                </a:solidFill>
              </a:rPr>
              <a:t>Plicker</a:t>
            </a:r>
            <a:r>
              <a:rPr lang="en-US" altLang="en-US" sz="3600" dirty="0">
                <a:solidFill>
                  <a:srgbClr val="FF0000"/>
                </a:solidFill>
              </a:rPr>
              <a:t>)</a:t>
            </a:r>
            <a:r>
              <a:rPr lang="en-US" sz="3600" dirty="0" smtClean="0">
                <a:solidFill>
                  <a:srgbClr val="FF0000"/>
                </a:solidFill>
              </a:rPr>
              <a:t>: </a:t>
            </a:r>
            <a:r>
              <a:rPr lang="en-US" sz="3600" dirty="0"/>
              <a:t>Two processes share a common variable </a:t>
            </a:r>
            <a:r>
              <a:rPr lang="en-US" sz="3600" dirty="0" smtClean="0"/>
              <a:t>X</a:t>
            </a:r>
            <a:r>
              <a:rPr lang="en-US" sz="3600" dirty="0"/>
              <a:t>. X is set to 5 before either process begins execution. Statements within a process are executed sequentially. </a:t>
            </a:r>
            <a:r>
              <a:rPr lang="en-US" sz="3600" dirty="0" smtClean="0"/>
              <a:t>How </a:t>
            </a:r>
            <a:r>
              <a:rPr lang="en-US" sz="3600" dirty="0"/>
              <a:t>many different values of X are possible after both processes finish executing</a:t>
            </a:r>
            <a:r>
              <a:rPr lang="en-US" sz="3600" dirty="0" smtClean="0"/>
              <a:t>?</a:t>
            </a:r>
            <a:endParaRPr lang="en-US" sz="3600" dirty="0"/>
          </a:p>
        </p:txBody>
      </p:sp>
      <p:sp>
        <p:nvSpPr>
          <p:cNvPr id="4" name="Slide Number Placeholder 3"/>
          <p:cNvSpPr>
            <a:spLocks noGrp="1"/>
          </p:cNvSpPr>
          <p:nvPr>
            <p:ph type="sldNum" sz="quarter" idx="11"/>
          </p:nvPr>
        </p:nvSpPr>
        <p:spPr/>
        <p:txBody>
          <a:bodyPr/>
          <a:lstStyle/>
          <a:p>
            <a:pPr>
              <a:defRPr/>
            </a:pPr>
            <a:fld id="{FB834C2B-BB11-4D12-87A6-F1F6FAEBF7CB}" type="slidenum">
              <a:rPr lang="en-US" smtClean="0"/>
              <a:pPr>
                <a:defRPr/>
              </a:pPr>
              <a:t>15</a:t>
            </a:fld>
            <a:endParaRPr lang="en-US" dirty="0"/>
          </a:p>
        </p:txBody>
      </p:sp>
      <p:sp>
        <p:nvSpPr>
          <p:cNvPr id="5" name="Rectangle 4"/>
          <p:cNvSpPr/>
          <p:nvPr/>
        </p:nvSpPr>
        <p:spPr>
          <a:xfrm>
            <a:off x="2362200" y="5257801"/>
            <a:ext cx="7543800" cy="369332"/>
          </a:xfrm>
          <a:prstGeom prst="rect">
            <a:avLst/>
          </a:prstGeom>
        </p:spPr>
        <p:txBody>
          <a:bodyPr wrap="square">
            <a:spAutoFit/>
          </a:bodyPr>
          <a:lstStyle/>
          <a:p>
            <a:endParaRPr lang="en-US" dirty="0">
              <a:solidFill>
                <a:srgbClr val="FF0000"/>
              </a:solidFill>
              <a:latin typeface="+mn-lt"/>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76600"/>
            <a:ext cx="9221952" cy="29601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Rectangle 5"/>
          <p:cNvSpPr/>
          <p:nvPr/>
        </p:nvSpPr>
        <p:spPr>
          <a:xfrm>
            <a:off x="762000" y="5943600"/>
            <a:ext cx="7924800" cy="707886"/>
          </a:xfrm>
          <a:prstGeom prst="rect">
            <a:avLst/>
          </a:prstGeom>
        </p:spPr>
        <p:txBody>
          <a:bodyPr wrap="square">
            <a:spAutoFit/>
          </a:bodyPr>
          <a:lstStyle/>
          <a:p>
            <a:r>
              <a:rPr lang="en-US" sz="2000" dirty="0">
                <a:solidFill>
                  <a:srgbClr val="FF0000"/>
                </a:solidFill>
                <a:latin typeface="+mn-lt"/>
              </a:rPr>
              <a:t>6</a:t>
            </a:r>
            <a:r>
              <a:rPr lang="en-US" sz="2000" dirty="0">
                <a:solidFill>
                  <a:srgbClr val="000000"/>
                </a:solidFill>
                <a:latin typeface="+mn-lt"/>
              </a:rPr>
              <a:t> possible ways in which statements </a:t>
            </a:r>
            <a:r>
              <a:rPr lang="en-US" sz="2000" dirty="0" smtClean="0">
                <a:solidFill>
                  <a:srgbClr val="000000"/>
                </a:solidFill>
                <a:latin typeface="+mn-lt"/>
              </a:rPr>
              <a:t>A </a:t>
            </a:r>
            <a:r>
              <a:rPr lang="en-US" sz="2000" dirty="0">
                <a:solidFill>
                  <a:srgbClr val="000000"/>
                </a:solidFill>
                <a:latin typeface="+mn-lt"/>
              </a:rPr>
              <a:t>and B can be interleaved.</a:t>
            </a:r>
            <a:r>
              <a:rPr lang="en-US" sz="2000" dirty="0" smtClean="0">
                <a:latin typeface="+mn-lt"/>
              </a:rPr>
              <a:t> </a:t>
            </a:r>
          </a:p>
          <a:p>
            <a:r>
              <a:rPr lang="en-US" sz="2000" dirty="0" smtClean="0">
                <a:solidFill>
                  <a:srgbClr val="FF0000"/>
                </a:solidFill>
                <a:latin typeface="+mn-lt"/>
              </a:rPr>
              <a:t>4</a:t>
            </a:r>
            <a:r>
              <a:rPr lang="en-US" sz="2000" dirty="0" smtClean="0">
                <a:latin typeface="+mn-lt"/>
              </a:rPr>
              <a:t> </a:t>
            </a:r>
            <a:r>
              <a:rPr lang="en-US" sz="2000" dirty="0">
                <a:latin typeface="+mn-lt"/>
              </a:rPr>
              <a:t>possible values for X. </a:t>
            </a:r>
          </a:p>
        </p:txBody>
      </p:sp>
    </p:spTree>
    <p:extLst>
      <p:ext uri="{BB962C8B-B14F-4D97-AF65-F5344CB8AC3E}">
        <p14:creationId xmlns:p14="http://schemas.microsoft.com/office/powerpoint/2010/main" val="212070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53CCE1-ED68-4673-B2B8-9A8ACC32B759}" type="slidenum">
              <a:rPr lang="en-US" smtClean="0"/>
              <a:pPr/>
              <a:t>2</a:t>
            </a:fld>
            <a:endParaRPr lang="en-US"/>
          </a:p>
        </p:txBody>
      </p:sp>
      <p:pic>
        <p:nvPicPr>
          <p:cNvPr id="5" name="Picture 4"/>
          <p:cNvPicPr>
            <a:picLocks noChangeAspect="1"/>
          </p:cNvPicPr>
          <p:nvPr/>
        </p:nvPicPr>
        <p:blipFill>
          <a:blip r:embed="rId2"/>
          <a:stretch>
            <a:fillRect/>
          </a:stretch>
        </p:blipFill>
        <p:spPr>
          <a:xfrm>
            <a:off x="317040" y="87064"/>
            <a:ext cx="11277600" cy="6628062"/>
          </a:xfrm>
          <a:prstGeom prst="rect">
            <a:avLst/>
          </a:prstGeom>
        </p:spPr>
      </p:pic>
      <p:sp>
        <p:nvSpPr>
          <p:cNvPr id="2" name="Title 1"/>
          <p:cNvSpPr>
            <a:spLocks noGrp="1"/>
          </p:cNvSpPr>
          <p:nvPr>
            <p:ph type="title"/>
          </p:nvPr>
        </p:nvSpPr>
        <p:spPr>
          <a:xfrm>
            <a:off x="620591" y="609600"/>
            <a:ext cx="10972800" cy="1143000"/>
          </a:xfrm>
        </p:spPr>
        <p:txBody>
          <a:bodyPr/>
          <a:lstStyle/>
          <a:p>
            <a:r>
              <a:rPr lang="en-US" dirty="0" smtClean="0"/>
              <a:t>Office Hours</a:t>
            </a:r>
            <a:endParaRPr lang="en-US" dirty="0"/>
          </a:p>
        </p:txBody>
      </p:sp>
    </p:spTree>
    <p:extLst>
      <p:ext uri="{BB962C8B-B14F-4D97-AF65-F5344CB8AC3E}">
        <p14:creationId xmlns:p14="http://schemas.microsoft.com/office/powerpoint/2010/main" val="62146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3</a:t>
            </a:fld>
            <a:endParaRPr lang="en-US"/>
          </a:p>
        </p:txBody>
      </p:sp>
      <p:pic>
        <p:nvPicPr>
          <p:cNvPr id="3" name="Picture 2"/>
          <p:cNvPicPr>
            <a:picLocks noChangeAspect="1"/>
          </p:cNvPicPr>
          <p:nvPr/>
        </p:nvPicPr>
        <p:blipFill>
          <a:blip r:embed="rId2"/>
          <a:stretch>
            <a:fillRect/>
          </a:stretch>
        </p:blipFill>
        <p:spPr>
          <a:xfrm>
            <a:off x="0" y="1219200"/>
            <a:ext cx="12192000" cy="4998253"/>
          </a:xfrm>
          <a:prstGeom prst="rect">
            <a:avLst/>
          </a:prstGeom>
        </p:spPr>
      </p:pic>
      <p:sp>
        <p:nvSpPr>
          <p:cNvPr id="4" name="Rectangle 2"/>
          <p:cNvSpPr txBox="1">
            <a:spLocks noChangeArrowheads="1"/>
          </p:cNvSpPr>
          <p:nvPr/>
        </p:nvSpPr>
        <p:spPr>
          <a:xfrm>
            <a:off x="609600" y="381000"/>
            <a:ext cx="10896600" cy="12954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en-US" sz="4000" dirty="0" smtClean="0">
                <a:sym typeface="MT Extra" pitchFamily="18" charset="2"/>
              </a:rPr>
              <a:t>What’s up for this weekend?</a:t>
            </a:r>
            <a:endParaRPr lang="en-US" altLang="en-US" sz="4000" dirty="0"/>
          </a:p>
        </p:txBody>
      </p:sp>
    </p:spTree>
    <p:extLst>
      <p:ext uri="{BB962C8B-B14F-4D97-AF65-F5344CB8AC3E}">
        <p14:creationId xmlns:p14="http://schemas.microsoft.com/office/powerpoint/2010/main" val="156649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4</a:t>
            </a:fld>
            <a:endParaRPr lang="en-US"/>
          </a:p>
        </p:txBody>
      </p:sp>
      <p:pic>
        <p:nvPicPr>
          <p:cNvPr id="4" name="Picture 3"/>
          <p:cNvPicPr>
            <a:picLocks noChangeAspect="1"/>
          </p:cNvPicPr>
          <p:nvPr/>
        </p:nvPicPr>
        <p:blipFill>
          <a:blip r:embed="rId3"/>
          <a:stretch>
            <a:fillRect/>
          </a:stretch>
        </p:blipFill>
        <p:spPr>
          <a:xfrm>
            <a:off x="-76200" y="-1"/>
            <a:ext cx="12420600" cy="6900333"/>
          </a:xfrm>
          <a:prstGeom prst="rect">
            <a:avLst/>
          </a:prstGeom>
        </p:spPr>
      </p:pic>
      <p:sp>
        <p:nvSpPr>
          <p:cNvPr id="5" name="TextBox 4"/>
          <p:cNvSpPr txBox="1"/>
          <p:nvPr/>
        </p:nvSpPr>
        <p:spPr>
          <a:xfrm>
            <a:off x="8894164" y="6165335"/>
            <a:ext cx="3276600" cy="369332"/>
          </a:xfrm>
          <a:prstGeom prst="rect">
            <a:avLst/>
          </a:prstGeom>
          <a:noFill/>
        </p:spPr>
        <p:txBody>
          <a:bodyPr wrap="square" rtlCol="0">
            <a:spAutoFit/>
          </a:bodyPr>
          <a:lstStyle/>
          <a:p>
            <a:r>
              <a:rPr lang="en-US" dirty="0" smtClean="0">
                <a:solidFill>
                  <a:schemeClr val="bg1"/>
                </a:solidFill>
                <a:latin typeface="+mn-lt"/>
              </a:rPr>
              <a:t>Photo Courtesy of Rai University</a:t>
            </a:r>
            <a:endParaRPr lang="en-US" dirty="0">
              <a:solidFill>
                <a:schemeClr val="bg1"/>
              </a:solidFill>
              <a:latin typeface="+mn-lt"/>
            </a:endParaRPr>
          </a:p>
        </p:txBody>
      </p:sp>
    </p:spTree>
    <p:extLst>
      <p:ext uri="{BB962C8B-B14F-4D97-AF65-F5344CB8AC3E}">
        <p14:creationId xmlns:p14="http://schemas.microsoft.com/office/powerpoint/2010/main" val="2042864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533400"/>
            <a:ext cx="8686800" cy="3048000"/>
          </a:xfrm>
        </p:spPr>
        <p:txBody>
          <a:bodyPr>
            <a:normAutofit fontScale="90000"/>
          </a:bodyPr>
          <a:lstStyle/>
          <a:p>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altLang="zh-CN" sz="4000" dirty="0">
                <a:latin typeface="Calibri" charset="0"/>
                <a:ea typeface="SimSun" charset="0"/>
                <a:cs typeface="SimSun" charset="0"/>
              </a:rPr>
              <a:t>Synchronization: Part </a:t>
            </a:r>
            <a:r>
              <a:rPr lang="en-US" altLang="zh-CN" sz="4000" dirty="0" smtClean="0">
                <a:latin typeface="Calibri" charset="0"/>
                <a:ea typeface="SimSun" charset="0"/>
                <a:cs typeface="SimSun" charset="0"/>
              </a:rPr>
              <a:t>5</a:t>
            </a:r>
            <a:r>
              <a:rPr lang="en-US" altLang="zh-CN" sz="4000" dirty="0">
                <a:latin typeface="Calibri" charset="0"/>
                <a:ea typeface="SimSun" charset="0"/>
                <a:cs typeface="SimSun" charset="0"/>
              </a:rPr>
              <a:t/>
            </a:r>
            <a:br>
              <a:rPr lang="en-US" altLang="zh-CN" sz="4000" dirty="0">
                <a:latin typeface="Calibri" charset="0"/>
                <a:ea typeface="SimSun" charset="0"/>
                <a:cs typeface="SimSun" charset="0"/>
              </a:rPr>
            </a:br>
            <a:r>
              <a:rPr lang="en-US" sz="4000" dirty="0" smtClean="0">
                <a:ea typeface="MS PGothic" charset="0"/>
              </a:rPr>
              <a:t>Exercises</a:t>
            </a:r>
            <a:endParaRPr lang="en-US" altLang="zh-CN" sz="4000" dirty="0">
              <a:latin typeface="Calibri" charset="0"/>
              <a:ea typeface="SimSun" charset="0"/>
              <a:cs typeface="SimSun" charset="0"/>
            </a:endParaRPr>
          </a:p>
        </p:txBody>
      </p:sp>
      <p:sp>
        <p:nvSpPr>
          <p:cNvPr id="6146" name="Text Box 3"/>
          <p:cNvSpPr txBox="1">
            <a:spLocks noChangeArrowheads="1"/>
          </p:cNvSpPr>
          <p:nvPr/>
        </p:nvSpPr>
        <p:spPr bwMode="auto">
          <a:xfrm>
            <a:off x="3695700" y="4218563"/>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5</a:t>
            </a:fld>
            <a:endParaRPr lang="en-US"/>
          </a:p>
        </p:txBody>
      </p:sp>
    </p:spTree>
    <p:extLst>
      <p:ext uri="{BB962C8B-B14F-4D97-AF65-F5344CB8AC3E}">
        <p14:creationId xmlns:p14="http://schemas.microsoft.com/office/powerpoint/2010/main" val="916528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10972800" cy="4678362"/>
          </a:xfrm>
        </p:spPr>
        <p:txBody>
          <a:bodyPr>
            <a:normAutofit/>
          </a:bodyPr>
          <a:lstStyle/>
          <a:p>
            <a:r>
              <a:rPr lang="en-US" dirty="0" smtClean="0"/>
              <a:t>Concurrent Computing</a:t>
            </a:r>
            <a:br>
              <a:rPr lang="en-US" dirty="0" smtClean="0"/>
            </a:br>
            <a:r>
              <a:rPr lang="en-US" dirty="0" smtClean="0"/>
              <a:t/>
            </a:r>
            <a:br>
              <a:rPr lang="en-US" dirty="0" smtClean="0"/>
            </a:br>
            <a:r>
              <a:rPr lang="en-US" dirty="0" smtClean="0"/>
              <a:t>vs.</a:t>
            </a:r>
            <a:br>
              <a:rPr lang="en-US" dirty="0" smtClean="0"/>
            </a:br>
            <a:r>
              <a:rPr lang="en-US" dirty="0" smtClean="0"/>
              <a:t/>
            </a:r>
            <a:br>
              <a:rPr lang="en-US" dirty="0" smtClean="0"/>
            </a:br>
            <a:r>
              <a:rPr lang="en-US" dirty="0" smtClean="0"/>
              <a:t>Parallel Computing</a:t>
            </a:r>
            <a:br>
              <a:rPr lang="en-US" dirty="0" smtClean="0"/>
            </a:br>
            <a:endParaRPr lang="en-US" dirty="0"/>
          </a:p>
        </p:txBody>
      </p:sp>
      <p:sp>
        <p:nvSpPr>
          <p:cNvPr id="3" name="Slide Number Placeholder 2"/>
          <p:cNvSpPr>
            <a:spLocks noGrp="1"/>
          </p:cNvSpPr>
          <p:nvPr>
            <p:ph type="sldNum" sz="quarter" idx="12"/>
          </p:nvPr>
        </p:nvSpPr>
        <p:spPr/>
        <p:txBody>
          <a:bodyPr/>
          <a:lstStyle/>
          <a:p>
            <a:fld id="{8353CCE1-ED68-4673-B2B8-9A8ACC32B759}" type="slidenum">
              <a:rPr lang="en-US" smtClean="0"/>
              <a:pPr/>
              <a:t>6</a:t>
            </a:fld>
            <a:endParaRPr lang="en-US"/>
          </a:p>
        </p:txBody>
      </p:sp>
      <p:sp>
        <p:nvSpPr>
          <p:cNvPr id="4" name="TextBox 3"/>
          <p:cNvSpPr txBox="1"/>
          <p:nvPr/>
        </p:nvSpPr>
        <p:spPr>
          <a:xfrm>
            <a:off x="1143000" y="6301275"/>
            <a:ext cx="9194800" cy="400110"/>
          </a:xfrm>
          <a:prstGeom prst="rect">
            <a:avLst/>
          </a:prstGeom>
          <a:noFill/>
        </p:spPr>
        <p:txBody>
          <a:bodyPr wrap="square" rtlCol="0">
            <a:spAutoFit/>
          </a:bodyPr>
          <a:lstStyle/>
          <a:p>
            <a:r>
              <a:rPr lang="en-US" sz="2000" dirty="0" smtClean="0">
                <a:latin typeface="+mn-lt"/>
              </a:rPr>
              <a:t>Reference: https</a:t>
            </a:r>
            <a:r>
              <a:rPr lang="en-US" sz="2000" dirty="0">
                <a:latin typeface="+mn-lt"/>
              </a:rPr>
              <a:t>://</a:t>
            </a:r>
            <a:r>
              <a:rPr lang="en-US" sz="2000" dirty="0" err="1">
                <a:latin typeface="+mn-lt"/>
              </a:rPr>
              <a:t>en.wikipedia.org</a:t>
            </a:r>
            <a:r>
              <a:rPr lang="en-US" sz="2000" dirty="0">
                <a:latin typeface="+mn-lt"/>
              </a:rPr>
              <a:t>/wiki/</a:t>
            </a:r>
            <a:r>
              <a:rPr lang="en-US" sz="2000" dirty="0" err="1">
                <a:latin typeface="+mn-lt"/>
              </a:rPr>
              <a:t>Concurrent_computing</a:t>
            </a:r>
            <a:endParaRPr lang="en-US" sz="2000" dirty="0">
              <a:latin typeface="+mn-lt"/>
            </a:endParaRPr>
          </a:p>
        </p:txBody>
      </p:sp>
    </p:spTree>
    <p:extLst>
      <p:ext uri="{BB962C8B-B14F-4D97-AF65-F5344CB8AC3E}">
        <p14:creationId xmlns:p14="http://schemas.microsoft.com/office/powerpoint/2010/main" val="1623371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53CCE1-ED68-4673-B2B8-9A8ACC32B759}" type="slidenum">
              <a:rPr lang="en-US" smtClean="0"/>
              <a:pPr/>
              <a:t>7</a:t>
            </a:fld>
            <a:endParaRPr lang="en-US"/>
          </a:p>
        </p:txBody>
      </p:sp>
      <p:pic>
        <p:nvPicPr>
          <p:cNvPr id="6" name="Picture 5"/>
          <p:cNvPicPr>
            <a:picLocks noChangeAspect="1"/>
          </p:cNvPicPr>
          <p:nvPr/>
        </p:nvPicPr>
        <p:blipFill>
          <a:blip r:embed="rId3"/>
          <a:stretch>
            <a:fillRect/>
          </a:stretch>
        </p:blipFill>
        <p:spPr>
          <a:xfrm>
            <a:off x="1601" y="0"/>
            <a:ext cx="12188798" cy="6858000"/>
          </a:xfrm>
          <a:prstGeom prst="rect">
            <a:avLst/>
          </a:prstGeom>
        </p:spPr>
      </p:pic>
      <p:sp>
        <p:nvSpPr>
          <p:cNvPr id="2" name="Title 1"/>
          <p:cNvSpPr>
            <a:spLocks noGrp="1"/>
          </p:cNvSpPr>
          <p:nvPr>
            <p:ph type="title"/>
          </p:nvPr>
        </p:nvSpPr>
        <p:spPr>
          <a:xfrm>
            <a:off x="6820930" y="990600"/>
            <a:ext cx="5334000" cy="2564027"/>
          </a:xfrm>
        </p:spPr>
        <p:txBody>
          <a:bodyPr>
            <a:normAutofit/>
          </a:bodyPr>
          <a:lstStyle/>
          <a:p>
            <a:r>
              <a:rPr lang="en-US" dirty="0">
                <a:solidFill>
                  <a:schemeClr val="bg1"/>
                </a:solidFill>
              </a:rPr>
              <a:t>Rob </a:t>
            </a:r>
            <a:r>
              <a:rPr lang="en-US" dirty="0" smtClean="0">
                <a:solidFill>
                  <a:schemeClr val="bg1"/>
                </a:solidFill>
              </a:rPr>
              <a:t>Pike:</a:t>
            </a:r>
            <a:r>
              <a:rPr lang="en-US" dirty="0">
                <a:solidFill>
                  <a:schemeClr val="bg1"/>
                </a:solidFill>
              </a:rPr>
              <a:t/>
            </a:r>
            <a:br>
              <a:rPr lang="en-US" dirty="0">
                <a:solidFill>
                  <a:schemeClr val="bg1"/>
                </a:solidFill>
              </a:rPr>
            </a:br>
            <a:r>
              <a:rPr lang="en-US" dirty="0">
                <a:solidFill>
                  <a:schemeClr val="bg1"/>
                </a:solidFill>
              </a:rPr>
              <a:t>Concurrency is not Parallelism</a:t>
            </a:r>
          </a:p>
        </p:txBody>
      </p:sp>
    </p:spTree>
    <p:extLst>
      <p:ext uri="{BB962C8B-B14F-4D97-AF65-F5344CB8AC3E}">
        <p14:creationId xmlns:p14="http://schemas.microsoft.com/office/powerpoint/2010/main" val="3237298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a:xfrm>
            <a:off x="609600" y="381000"/>
            <a:ext cx="10896600" cy="1295400"/>
          </a:xfrm>
        </p:spPr>
        <p:txBody>
          <a:bodyPr>
            <a:normAutofit fontScale="90000"/>
          </a:bodyPr>
          <a:lstStyle/>
          <a:p>
            <a:r>
              <a:rPr lang="en-US" altLang="en-US" sz="4000" dirty="0" smtClean="0">
                <a:solidFill>
                  <a:srgbClr val="FF0000"/>
                </a:solidFill>
              </a:rPr>
              <a:t>Exercise 1 (</a:t>
            </a:r>
            <a:r>
              <a:rPr lang="en-US" altLang="en-US" sz="4000" dirty="0" err="1" smtClean="0">
                <a:solidFill>
                  <a:srgbClr val="FF0000"/>
                </a:solidFill>
              </a:rPr>
              <a:t>Plicker</a:t>
            </a:r>
            <a:r>
              <a:rPr lang="en-US" altLang="en-US" sz="4000" dirty="0" smtClean="0">
                <a:solidFill>
                  <a:srgbClr val="FF0000"/>
                </a:solidFill>
              </a:rPr>
              <a:t>): </a:t>
            </a:r>
            <a:r>
              <a:rPr lang="en-US" altLang="en-US" sz="4000" dirty="0">
                <a:sym typeface="MT Extra" pitchFamily="18" charset="2"/>
              </a:rPr>
              <a:t>What is the sequence of </a:t>
            </a:r>
            <a:r>
              <a:rPr lang="en-US" altLang="en-US" sz="4000" dirty="0" smtClean="0">
                <a:sym typeface="MT Extra" pitchFamily="18" charset="2"/>
              </a:rPr>
              <a:t>Pi </a:t>
            </a:r>
            <a:r>
              <a:rPr lang="en-US" altLang="en-US" sz="4000" dirty="0">
                <a:sym typeface="MT Extra" pitchFamily="18" charset="2"/>
              </a:rPr>
              <a:t>and </a:t>
            </a:r>
            <a:r>
              <a:rPr lang="en-US" altLang="en-US" sz="4000" dirty="0" err="1" smtClean="0">
                <a:sym typeface="MT Extra" pitchFamily="18" charset="2"/>
              </a:rPr>
              <a:t>Pj</a:t>
            </a:r>
            <a:r>
              <a:rPr lang="en-US" altLang="en-US" sz="4000" dirty="0" smtClean="0">
                <a:sym typeface="MT Extra" pitchFamily="18" charset="2"/>
              </a:rPr>
              <a:t>?</a:t>
            </a:r>
            <a:endParaRPr lang="en-US" altLang="en-US" sz="4000" dirty="0"/>
          </a:p>
        </p:txBody>
      </p:sp>
      <p:sp>
        <p:nvSpPr>
          <p:cNvPr id="566275" name="Rectangle 3"/>
          <p:cNvSpPr>
            <a:spLocks noGrp="1" noChangeArrowheads="1"/>
          </p:cNvSpPr>
          <p:nvPr>
            <p:ph type="body" sz="half" idx="1"/>
          </p:nvPr>
        </p:nvSpPr>
        <p:spPr>
          <a:xfrm>
            <a:off x="990600" y="1598141"/>
            <a:ext cx="6248400" cy="4724400"/>
          </a:xfrm>
        </p:spPr>
        <p:txBody>
          <a:bodyPr/>
          <a:lstStyle/>
          <a:p>
            <a:pPr>
              <a:lnSpc>
                <a:spcPct val="80000"/>
              </a:lnSpc>
              <a:tabLst>
                <a:tab pos="2005013" algn="ctr"/>
                <a:tab pos="4518025" algn="ctr"/>
              </a:tabLst>
            </a:pPr>
            <a:r>
              <a:rPr lang="en-US" altLang="en-US" dirty="0"/>
              <a:t>Use semaphore </a:t>
            </a:r>
            <a:r>
              <a:rPr lang="en-US" altLang="en-US" i="1" dirty="0"/>
              <a:t>flag</a:t>
            </a:r>
            <a:r>
              <a:rPr lang="en-US" altLang="en-US" dirty="0"/>
              <a:t> </a:t>
            </a:r>
            <a:r>
              <a:rPr lang="en-US" altLang="en-US" dirty="0">
                <a:solidFill>
                  <a:srgbClr val="FF0000"/>
                </a:solidFill>
              </a:rPr>
              <a:t>initialized to 0</a:t>
            </a:r>
          </a:p>
          <a:p>
            <a:pPr>
              <a:lnSpc>
                <a:spcPct val="80000"/>
              </a:lnSpc>
              <a:tabLst>
                <a:tab pos="2005013" algn="ctr"/>
                <a:tab pos="4518025" algn="ctr"/>
              </a:tabLst>
            </a:pPr>
            <a:r>
              <a:rPr lang="en-US" altLang="en-US" dirty="0"/>
              <a:t>Code:</a:t>
            </a:r>
          </a:p>
          <a:p>
            <a:pPr>
              <a:lnSpc>
                <a:spcPct val="80000"/>
              </a:lnSpc>
              <a:buNone/>
              <a:tabLst>
                <a:tab pos="2005013" algn="ctr"/>
                <a:tab pos="4518025" algn="ctr"/>
              </a:tabLst>
            </a:pPr>
            <a:r>
              <a:rPr lang="en-US" altLang="en-US" i="1" dirty="0"/>
              <a:t>		</a:t>
            </a:r>
            <a:r>
              <a:rPr lang="en-US" altLang="en-US" i="1" dirty="0" err="1"/>
              <a:t>Proc</a:t>
            </a:r>
            <a:r>
              <a:rPr lang="en-US" altLang="en-US" i="1" baseline="-25000" dirty="0" err="1"/>
              <a:t>i</a:t>
            </a:r>
            <a:r>
              <a:rPr lang="en-US" altLang="en-US" i="1" dirty="0"/>
              <a:t>	</a:t>
            </a:r>
            <a:r>
              <a:rPr lang="en-US" altLang="en-US" i="1" dirty="0" err="1"/>
              <a:t>Proc</a:t>
            </a:r>
            <a:r>
              <a:rPr lang="en-US" altLang="en-US" i="1" baseline="-25000" dirty="0" err="1"/>
              <a:t>j</a:t>
            </a:r>
            <a:endParaRPr lang="en-US" altLang="en-US" i="1" dirty="0"/>
          </a:p>
          <a:p>
            <a:pPr>
              <a:lnSpc>
                <a:spcPct val="80000"/>
              </a:lnSpc>
              <a:buNone/>
              <a:tabLst>
                <a:tab pos="2005013" algn="ctr"/>
                <a:tab pos="4518025" algn="ctr"/>
              </a:tabLst>
            </a:pPr>
            <a:r>
              <a:rPr lang="en-US" altLang="en-US" dirty="0"/>
              <a:t>		 </a:t>
            </a:r>
            <a:r>
              <a:rPr lang="en-US" altLang="en-US" dirty="0">
                <a:sym typeface="MT Extra" pitchFamily="18" charset="2"/>
              </a:rPr>
              <a:t></a:t>
            </a:r>
            <a:r>
              <a:rPr lang="en-US" altLang="en-US" dirty="0"/>
              <a:t> </a:t>
            </a:r>
            <a:r>
              <a:rPr lang="en-US" altLang="en-US" dirty="0">
                <a:sym typeface="MT Extra" pitchFamily="18" charset="2"/>
              </a:rPr>
              <a:t>	 </a:t>
            </a:r>
          </a:p>
          <a:p>
            <a:pPr>
              <a:lnSpc>
                <a:spcPct val="80000"/>
              </a:lnSpc>
              <a:buNone/>
              <a:tabLst>
                <a:tab pos="2005013" algn="ctr"/>
                <a:tab pos="4518025" algn="ctr"/>
              </a:tabLst>
            </a:pPr>
            <a:r>
              <a:rPr lang="en-US" altLang="en-US" dirty="0">
                <a:sym typeface="MT Extra" pitchFamily="18" charset="2"/>
              </a:rPr>
              <a:t>		</a:t>
            </a:r>
            <a:r>
              <a:rPr lang="en-US" altLang="en-US" dirty="0" smtClean="0">
                <a:sym typeface="MT Extra" pitchFamily="18" charset="2"/>
              </a:rPr>
              <a:t>P</a:t>
            </a:r>
            <a:r>
              <a:rPr lang="en-US" altLang="en-US" i="1" dirty="0" smtClean="0">
                <a:sym typeface="MT Extra" pitchFamily="18" charset="2"/>
              </a:rPr>
              <a:t>i</a:t>
            </a:r>
            <a:r>
              <a:rPr lang="en-US" altLang="en-US" dirty="0">
                <a:sym typeface="MT Extra" pitchFamily="18" charset="2"/>
              </a:rPr>
              <a:t>	</a:t>
            </a:r>
            <a:r>
              <a:rPr lang="en-US" altLang="en-US" i="1" dirty="0" smtClean="0">
                <a:solidFill>
                  <a:srgbClr val="FF0000"/>
                </a:solidFill>
                <a:sym typeface="MT Extra" pitchFamily="18" charset="2"/>
              </a:rPr>
              <a:t>wait</a:t>
            </a:r>
            <a:r>
              <a:rPr lang="en-US" altLang="en-US" dirty="0" smtClean="0">
                <a:solidFill>
                  <a:srgbClr val="FF0000"/>
                </a:solidFill>
                <a:sym typeface="MT Extra" pitchFamily="18" charset="2"/>
              </a:rPr>
              <a:t>(</a:t>
            </a:r>
            <a:r>
              <a:rPr lang="en-US" altLang="en-US" i="1" dirty="0" smtClean="0">
                <a:solidFill>
                  <a:srgbClr val="FF0000"/>
                </a:solidFill>
                <a:sym typeface="MT Extra" pitchFamily="18" charset="2"/>
              </a:rPr>
              <a:t>flag</a:t>
            </a:r>
            <a:r>
              <a:rPr lang="en-US" altLang="en-US" dirty="0">
                <a:solidFill>
                  <a:srgbClr val="FF0000"/>
                </a:solidFill>
                <a:sym typeface="MT Extra" pitchFamily="18" charset="2"/>
              </a:rPr>
              <a:t>)</a:t>
            </a:r>
          </a:p>
          <a:p>
            <a:pPr>
              <a:lnSpc>
                <a:spcPct val="80000"/>
              </a:lnSpc>
              <a:buNone/>
              <a:tabLst>
                <a:tab pos="2005013" algn="ctr"/>
                <a:tab pos="4518025" algn="ctr"/>
              </a:tabLst>
            </a:pPr>
            <a:r>
              <a:rPr lang="en-US" altLang="en-US" dirty="0">
                <a:sym typeface="MT Extra" pitchFamily="18" charset="2"/>
              </a:rPr>
              <a:t>		</a:t>
            </a:r>
            <a:r>
              <a:rPr lang="en-US" altLang="en-US" i="1" dirty="0" smtClean="0">
                <a:solidFill>
                  <a:srgbClr val="FF0000"/>
                </a:solidFill>
                <a:sym typeface="MT Extra" pitchFamily="18" charset="2"/>
              </a:rPr>
              <a:t>signal</a:t>
            </a:r>
            <a:r>
              <a:rPr lang="en-US" altLang="en-US" dirty="0" smtClean="0">
                <a:solidFill>
                  <a:srgbClr val="FF0000"/>
                </a:solidFill>
                <a:sym typeface="MT Extra" pitchFamily="18" charset="2"/>
              </a:rPr>
              <a:t>(</a:t>
            </a:r>
            <a:r>
              <a:rPr lang="en-US" altLang="en-US" i="1" dirty="0" smtClean="0">
                <a:solidFill>
                  <a:srgbClr val="FF0000"/>
                </a:solidFill>
                <a:sym typeface="MT Extra" pitchFamily="18" charset="2"/>
              </a:rPr>
              <a:t>flag</a:t>
            </a:r>
            <a:r>
              <a:rPr lang="en-US" altLang="en-US" dirty="0">
                <a:solidFill>
                  <a:srgbClr val="FF0000"/>
                </a:solidFill>
                <a:sym typeface="MT Extra" pitchFamily="18" charset="2"/>
              </a:rPr>
              <a:t>)</a:t>
            </a:r>
            <a:r>
              <a:rPr lang="en-US" altLang="en-US" dirty="0">
                <a:sym typeface="MT Extra" pitchFamily="18" charset="2"/>
              </a:rPr>
              <a:t>	</a:t>
            </a:r>
            <a:r>
              <a:rPr lang="en-US" altLang="en-US" i="1" dirty="0" err="1" smtClean="0">
                <a:sym typeface="MT Extra" pitchFamily="18" charset="2"/>
              </a:rPr>
              <a:t>Pj</a:t>
            </a:r>
            <a:endParaRPr lang="en-US" altLang="en-US" i="1" dirty="0">
              <a:sym typeface="MT Extra" pitchFamily="18" charset="2"/>
            </a:endParaRPr>
          </a:p>
          <a:p>
            <a:pPr>
              <a:lnSpc>
                <a:spcPct val="80000"/>
              </a:lnSpc>
              <a:buNone/>
              <a:tabLst>
                <a:tab pos="2005013" algn="ctr"/>
                <a:tab pos="4518025" algn="ctr"/>
              </a:tabLst>
            </a:pPr>
            <a:endParaRPr lang="en-US" altLang="en-US" sz="2400" i="1" dirty="0">
              <a:sym typeface="MT Extra" pitchFamily="18" charset="2"/>
            </a:endParaRPr>
          </a:p>
        </p:txBody>
      </p:sp>
      <p:sp>
        <p:nvSpPr>
          <p:cNvPr id="566278" name="Rectangle 6"/>
          <p:cNvSpPr>
            <a:spLocks noGrp="1" noChangeArrowheads="1"/>
          </p:cNvSpPr>
          <p:nvPr>
            <p:ph type="body" sz="half" idx="2"/>
          </p:nvPr>
        </p:nvSpPr>
        <p:spPr>
          <a:xfrm>
            <a:off x="8229600" y="2172730"/>
            <a:ext cx="3657600" cy="3048000"/>
          </a:xfrm>
        </p:spPr>
        <p:txBody>
          <a:bodyPr/>
          <a:lstStyle/>
          <a:p>
            <a:pPr>
              <a:lnSpc>
                <a:spcPct val="80000"/>
              </a:lnSpc>
              <a:buFontTx/>
              <a:buNone/>
            </a:pPr>
            <a:r>
              <a:rPr lang="en-US" altLang="en-US" sz="1400" i="1" dirty="0"/>
              <a:t>	</a:t>
            </a:r>
            <a:r>
              <a:rPr lang="en-US" altLang="en-US" sz="1400" i="1" dirty="0">
                <a:latin typeface="Courier New" charset="0"/>
                <a:ea typeface="Courier New" charset="0"/>
                <a:cs typeface="Courier New" charset="0"/>
              </a:rPr>
              <a:t> P</a:t>
            </a:r>
            <a:r>
              <a:rPr lang="en-US" altLang="en-US" sz="1400" dirty="0">
                <a:latin typeface="Courier New" charset="0"/>
                <a:ea typeface="Courier New" charset="0"/>
                <a:cs typeface="Courier New" charset="0"/>
              </a:rPr>
              <a:t>(</a:t>
            </a:r>
            <a:r>
              <a:rPr lang="en-US" altLang="en-US" sz="1400" i="1" dirty="0">
                <a:latin typeface="Courier New" charset="0"/>
                <a:ea typeface="Courier New" charset="0"/>
                <a:cs typeface="Courier New" charset="0"/>
              </a:rPr>
              <a:t>S</a:t>
            </a:r>
            <a:r>
              <a:rPr lang="en-US" altLang="en-US" sz="1400" dirty="0">
                <a:latin typeface="Courier New" charset="0"/>
                <a:ea typeface="Courier New" charset="0"/>
                <a:cs typeface="Courier New" charset="0"/>
              </a:rPr>
              <a:t>):	</a:t>
            </a:r>
            <a:br>
              <a:rPr lang="en-US" altLang="en-US" sz="1400" dirty="0">
                <a:latin typeface="Courier New" charset="0"/>
                <a:ea typeface="Courier New" charset="0"/>
                <a:cs typeface="Courier New" charset="0"/>
              </a:rPr>
            </a:br>
            <a:r>
              <a:rPr lang="en-US" altLang="en-US" sz="1400" dirty="0">
                <a:latin typeface="Courier New" charset="0"/>
                <a:ea typeface="Courier New" charset="0"/>
                <a:cs typeface="Courier New" charset="0"/>
              </a:rPr>
              <a:t>	</a:t>
            </a:r>
            <a:r>
              <a:rPr lang="en-US" altLang="en-US" sz="1400" b="1" dirty="0" err="1">
                <a:latin typeface="Courier New" charset="0"/>
                <a:ea typeface="Courier New" charset="0"/>
                <a:cs typeface="Courier New" charset="0"/>
              </a:rPr>
              <a:t>S.value</a:t>
            </a:r>
            <a:r>
              <a:rPr lang="en-US" altLang="en-US" sz="1400" b="1" dirty="0">
                <a:latin typeface="Courier New" charset="0"/>
                <a:ea typeface="Courier New" charset="0"/>
                <a:cs typeface="Courier New" charset="0"/>
              </a:rPr>
              <a:t>--;</a:t>
            </a:r>
            <a:endParaRPr lang="en-US" altLang="en-US" sz="1400" b="1" dirty="0">
              <a:latin typeface="Courier New" charset="0"/>
              <a:ea typeface="Courier New" charset="0"/>
              <a:cs typeface="Courier New" charset="0"/>
              <a:sym typeface="Symbol" pitchFamily="18" charset="2"/>
            </a:endParaRPr>
          </a:p>
          <a:p>
            <a:pPr>
              <a:lnSpc>
                <a:spcPct val="80000"/>
              </a:lnSpc>
              <a:buFontTx/>
              <a:buNone/>
            </a:pPr>
            <a:r>
              <a:rPr lang="en-US" altLang="en-US" sz="1400" b="1" dirty="0">
                <a:latin typeface="Courier New" charset="0"/>
                <a:ea typeface="Courier New" charset="0"/>
                <a:cs typeface="Courier New" charset="0"/>
                <a:sym typeface="Symbol" pitchFamily="18" charset="2"/>
              </a:rPr>
              <a:t>		if (</a:t>
            </a:r>
            <a:r>
              <a:rPr lang="en-US" altLang="en-US" sz="1400" b="1" dirty="0" err="1">
                <a:latin typeface="Courier New" charset="0"/>
                <a:ea typeface="Courier New" charset="0"/>
                <a:cs typeface="Courier New" charset="0"/>
                <a:sym typeface="Symbol" pitchFamily="18" charset="2"/>
              </a:rPr>
              <a:t>S.value</a:t>
            </a:r>
            <a:r>
              <a:rPr lang="en-US" altLang="en-US" sz="1400" b="1" dirty="0">
                <a:latin typeface="Courier New" charset="0"/>
                <a:ea typeface="Courier New" charset="0"/>
                <a:cs typeface="Courier New" charset="0"/>
                <a:sym typeface="Symbol" pitchFamily="18" charset="2"/>
              </a:rPr>
              <a:t> &lt; 0) { </a:t>
            </a:r>
          </a:p>
          <a:p>
            <a:pPr>
              <a:lnSpc>
                <a:spcPct val="80000"/>
              </a:lnSpc>
              <a:buFontTx/>
              <a:buNone/>
            </a:pPr>
            <a:r>
              <a:rPr lang="en-US" altLang="en-US" sz="1400" b="1" dirty="0">
                <a:latin typeface="Courier New" charset="0"/>
                <a:ea typeface="Courier New" charset="0"/>
                <a:cs typeface="Courier New" charset="0"/>
                <a:sym typeface="Symbol" pitchFamily="18" charset="2"/>
              </a:rPr>
              <a:t>		    </a:t>
            </a:r>
            <a:r>
              <a:rPr lang="en-US" altLang="en-US" sz="1400" dirty="0">
                <a:latin typeface="Courier New" charset="0"/>
                <a:ea typeface="Courier New" charset="0"/>
                <a:cs typeface="Courier New" charset="0"/>
                <a:sym typeface="Symbol" pitchFamily="18" charset="2"/>
              </a:rPr>
              <a:t>add this process to</a:t>
            </a:r>
            <a:r>
              <a:rPr lang="en-US" altLang="en-US" sz="1400" b="1" dirty="0">
                <a:latin typeface="Courier New" charset="0"/>
                <a:ea typeface="Courier New" charset="0"/>
                <a:cs typeface="Courier New" charset="0"/>
                <a:sym typeface="Symbol" pitchFamily="18" charset="2"/>
              </a:rPr>
              <a:t> S.L;</a:t>
            </a:r>
            <a:br>
              <a:rPr lang="en-US" altLang="en-US" sz="1400" b="1" dirty="0">
                <a:latin typeface="Courier New" charset="0"/>
                <a:ea typeface="Courier New" charset="0"/>
                <a:cs typeface="Courier New" charset="0"/>
                <a:sym typeface="Symbol" pitchFamily="18" charset="2"/>
              </a:rPr>
            </a:br>
            <a:r>
              <a:rPr lang="en-US" altLang="en-US" sz="1400" b="1" dirty="0">
                <a:latin typeface="Courier New" charset="0"/>
                <a:ea typeface="Courier New" charset="0"/>
                <a:cs typeface="Courier New" charset="0"/>
                <a:sym typeface="Symbol" pitchFamily="18" charset="2"/>
              </a:rPr>
              <a:t>	    block;</a:t>
            </a:r>
          </a:p>
          <a:p>
            <a:pPr>
              <a:lnSpc>
                <a:spcPct val="80000"/>
              </a:lnSpc>
              <a:buFontTx/>
              <a:buNone/>
            </a:pPr>
            <a:r>
              <a:rPr lang="en-US" altLang="en-US" sz="1400" b="1" dirty="0">
                <a:latin typeface="Courier New" charset="0"/>
                <a:ea typeface="Courier New" charset="0"/>
                <a:cs typeface="Courier New" charset="0"/>
                <a:sym typeface="Symbol" pitchFamily="18" charset="2"/>
              </a:rPr>
              <a:t>		}</a:t>
            </a:r>
            <a:r>
              <a:rPr lang="en-US" altLang="en-US" sz="1400" dirty="0">
                <a:latin typeface="Courier New" charset="0"/>
                <a:ea typeface="Courier New" charset="0"/>
                <a:cs typeface="Courier New" charset="0"/>
                <a:sym typeface="Symbol" pitchFamily="18" charset="2"/>
              </a:rPr>
              <a:t/>
            </a:r>
            <a:br>
              <a:rPr lang="en-US" altLang="en-US" sz="1400" dirty="0">
                <a:latin typeface="Courier New" charset="0"/>
                <a:ea typeface="Courier New" charset="0"/>
                <a:cs typeface="Courier New" charset="0"/>
                <a:sym typeface="Symbol" pitchFamily="18" charset="2"/>
              </a:rPr>
            </a:br>
            <a:endParaRPr lang="en-US" altLang="en-US" sz="1400" dirty="0">
              <a:latin typeface="Courier New" charset="0"/>
              <a:ea typeface="Courier New" charset="0"/>
              <a:cs typeface="Courier New" charset="0"/>
              <a:sym typeface="Symbol" pitchFamily="18" charset="2"/>
            </a:endParaRPr>
          </a:p>
          <a:p>
            <a:pPr>
              <a:lnSpc>
                <a:spcPct val="80000"/>
              </a:lnSpc>
              <a:buFontTx/>
              <a:buNone/>
            </a:pPr>
            <a:r>
              <a:rPr lang="en-US" altLang="en-US" sz="1400" dirty="0">
                <a:latin typeface="Courier New" charset="0"/>
                <a:ea typeface="Courier New" charset="0"/>
                <a:cs typeface="Courier New" charset="0"/>
                <a:sym typeface="Symbol" pitchFamily="18" charset="2"/>
              </a:rPr>
              <a:t>	  </a:t>
            </a:r>
            <a:r>
              <a:rPr lang="en-US" altLang="en-US" sz="1400" i="1" dirty="0">
                <a:latin typeface="Courier New" charset="0"/>
                <a:ea typeface="Courier New" charset="0"/>
                <a:cs typeface="Courier New" charset="0"/>
                <a:sym typeface="Symbol" pitchFamily="18" charset="2"/>
              </a:rPr>
              <a:t>V</a:t>
            </a:r>
            <a:r>
              <a:rPr lang="en-US" altLang="en-US" sz="1400" dirty="0">
                <a:latin typeface="Courier New" charset="0"/>
                <a:ea typeface="Courier New" charset="0"/>
                <a:cs typeface="Courier New" charset="0"/>
                <a:sym typeface="Symbol" pitchFamily="18" charset="2"/>
              </a:rPr>
              <a:t>(</a:t>
            </a:r>
            <a:r>
              <a:rPr lang="en-US" altLang="en-US" sz="1400" i="1" dirty="0">
                <a:latin typeface="Courier New" charset="0"/>
                <a:ea typeface="Courier New" charset="0"/>
                <a:cs typeface="Courier New" charset="0"/>
                <a:sym typeface="Symbol" pitchFamily="18" charset="2"/>
              </a:rPr>
              <a:t>S</a:t>
            </a:r>
            <a:r>
              <a:rPr lang="en-US" altLang="en-US" sz="1400" dirty="0">
                <a:latin typeface="Courier New" charset="0"/>
                <a:ea typeface="Courier New" charset="0"/>
                <a:cs typeface="Courier New" charset="0"/>
                <a:sym typeface="Symbol" pitchFamily="18" charset="2"/>
              </a:rPr>
              <a:t>): </a:t>
            </a:r>
            <a:br>
              <a:rPr lang="en-US" altLang="en-US" sz="1400" dirty="0">
                <a:latin typeface="Courier New" charset="0"/>
                <a:ea typeface="Courier New" charset="0"/>
                <a:cs typeface="Courier New" charset="0"/>
                <a:sym typeface="Symbol" pitchFamily="18" charset="2"/>
              </a:rPr>
            </a:br>
            <a:r>
              <a:rPr lang="en-US" altLang="en-US" sz="1400" dirty="0">
                <a:latin typeface="Courier New" charset="0"/>
                <a:ea typeface="Courier New" charset="0"/>
                <a:cs typeface="Courier New" charset="0"/>
                <a:sym typeface="Symbol" pitchFamily="18" charset="2"/>
              </a:rPr>
              <a:t>	</a:t>
            </a:r>
            <a:r>
              <a:rPr lang="en-US" altLang="en-US" sz="1400" b="1" dirty="0" err="1">
                <a:latin typeface="Courier New" charset="0"/>
                <a:ea typeface="Courier New" charset="0"/>
                <a:cs typeface="Courier New" charset="0"/>
                <a:sym typeface="Symbol" pitchFamily="18" charset="2"/>
              </a:rPr>
              <a:t>S.value</a:t>
            </a:r>
            <a:r>
              <a:rPr lang="en-US" altLang="en-US" sz="1400" b="1" dirty="0">
                <a:latin typeface="Courier New" charset="0"/>
                <a:ea typeface="Courier New" charset="0"/>
                <a:cs typeface="Courier New" charset="0"/>
                <a:sym typeface="Symbol" pitchFamily="18" charset="2"/>
              </a:rPr>
              <a:t>++;</a:t>
            </a:r>
          </a:p>
          <a:p>
            <a:pPr>
              <a:lnSpc>
                <a:spcPct val="80000"/>
              </a:lnSpc>
              <a:buFontTx/>
              <a:buNone/>
            </a:pPr>
            <a:r>
              <a:rPr lang="en-US" altLang="en-US" sz="1400" b="1" dirty="0">
                <a:latin typeface="Courier New" charset="0"/>
                <a:ea typeface="Courier New" charset="0"/>
                <a:cs typeface="Courier New" charset="0"/>
                <a:sym typeface="Symbol" pitchFamily="18" charset="2"/>
              </a:rPr>
              <a:t>		if (</a:t>
            </a:r>
            <a:r>
              <a:rPr lang="en-US" altLang="en-US" sz="1400" b="1" dirty="0" err="1">
                <a:latin typeface="Courier New" charset="0"/>
                <a:ea typeface="Courier New" charset="0"/>
                <a:cs typeface="Courier New" charset="0"/>
                <a:sym typeface="Symbol" pitchFamily="18" charset="2"/>
              </a:rPr>
              <a:t>S.value</a:t>
            </a:r>
            <a:r>
              <a:rPr lang="en-US" altLang="en-US" sz="1400" b="1" dirty="0">
                <a:latin typeface="Courier New" charset="0"/>
                <a:ea typeface="Courier New" charset="0"/>
                <a:cs typeface="Courier New" charset="0"/>
                <a:sym typeface="Symbol" pitchFamily="18" charset="2"/>
              </a:rPr>
              <a:t> &lt;= 0) {</a:t>
            </a:r>
          </a:p>
          <a:p>
            <a:pPr>
              <a:lnSpc>
                <a:spcPct val="80000"/>
              </a:lnSpc>
              <a:buFontTx/>
              <a:buNone/>
            </a:pPr>
            <a:r>
              <a:rPr lang="en-US" altLang="en-US" sz="1400" b="1" dirty="0">
                <a:latin typeface="Courier New" charset="0"/>
                <a:ea typeface="Courier New" charset="0"/>
                <a:cs typeface="Courier New" charset="0"/>
                <a:sym typeface="Symbol" pitchFamily="18" charset="2"/>
              </a:rPr>
              <a:t>	   	     </a:t>
            </a:r>
            <a:r>
              <a:rPr lang="en-US" altLang="en-US" sz="1400" dirty="0">
                <a:latin typeface="Courier New" charset="0"/>
                <a:ea typeface="Courier New" charset="0"/>
                <a:cs typeface="Courier New" charset="0"/>
                <a:sym typeface="Symbol" pitchFamily="18" charset="2"/>
              </a:rPr>
              <a:t>remove a process</a:t>
            </a:r>
            <a:r>
              <a:rPr lang="en-US" altLang="en-US" sz="1400" b="1" dirty="0">
                <a:latin typeface="Courier New" charset="0"/>
                <a:ea typeface="Courier New" charset="0"/>
                <a:cs typeface="Courier New" charset="0"/>
                <a:sym typeface="Symbol" pitchFamily="18" charset="2"/>
              </a:rPr>
              <a:t> P </a:t>
            </a:r>
            <a:r>
              <a:rPr lang="en-US" altLang="en-US" sz="1400" dirty="0">
                <a:latin typeface="Courier New" charset="0"/>
                <a:ea typeface="Courier New" charset="0"/>
                <a:cs typeface="Courier New" charset="0"/>
                <a:sym typeface="Symbol" pitchFamily="18" charset="2"/>
              </a:rPr>
              <a:t>from</a:t>
            </a:r>
            <a:r>
              <a:rPr lang="en-US" altLang="en-US" sz="1400" b="1" dirty="0">
                <a:latin typeface="Courier New" charset="0"/>
                <a:ea typeface="Courier New" charset="0"/>
                <a:cs typeface="Courier New" charset="0"/>
                <a:sym typeface="Symbol" pitchFamily="18" charset="2"/>
              </a:rPr>
              <a:t> S.L;</a:t>
            </a:r>
            <a:br>
              <a:rPr lang="en-US" altLang="en-US" sz="1400" b="1" dirty="0">
                <a:latin typeface="Courier New" charset="0"/>
                <a:ea typeface="Courier New" charset="0"/>
                <a:cs typeface="Courier New" charset="0"/>
                <a:sym typeface="Symbol" pitchFamily="18" charset="2"/>
              </a:rPr>
            </a:br>
            <a:r>
              <a:rPr lang="en-US" altLang="en-US" sz="1400" b="1" dirty="0">
                <a:latin typeface="Courier New" charset="0"/>
                <a:ea typeface="Courier New" charset="0"/>
                <a:cs typeface="Courier New" charset="0"/>
                <a:sym typeface="Symbol" pitchFamily="18" charset="2"/>
              </a:rPr>
              <a:t>	     wakeup(P);</a:t>
            </a:r>
          </a:p>
          <a:p>
            <a:pPr>
              <a:lnSpc>
                <a:spcPct val="80000"/>
              </a:lnSpc>
              <a:buFontTx/>
              <a:buNone/>
            </a:pPr>
            <a:r>
              <a:rPr lang="en-US" altLang="en-US" sz="1400" b="1" dirty="0">
                <a:latin typeface="Courier New" charset="0"/>
                <a:ea typeface="Courier New" charset="0"/>
                <a:cs typeface="Courier New" charset="0"/>
                <a:sym typeface="Symbol" pitchFamily="18" charset="2"/>
              </a:rPr>
              <a:t>		}</a:t>
            </a:r>
          </a:p>
          <a:p>
            <a:pPr>
              <a:lnSpc>
                <a:spcPct val="80000"/>
              </a:lnSpc>
            </a:pPr>
            <a:endParaRPr lang="en-US" altLang="en-US" sz="1400" dirty="0"/>
          </a:p>
        </p:txBody>
      </p:sp>
      <p:sp>
        <p:nvSpPr>
          <p:cNvPr id="2" name="Rectangle 1"/>
          <p:cNvSpPr/>
          <p:nvPr/>
        </p:nvSpPr>
        <p:spPr>
          <a:xfrm>
            <a:off x="762000" y="5791201"/>
            <a:ext cx="6705600" cy="387798"/>
          </a:xfrm>
          <a:prstGeom prst="rect">
            <a:avLst/>
          </a:prstGeom>
        </p:spPr>
        <p:txBody>
          <a:bodyPr wrap="square">
            <a:spAutoFit/>
          </a:bodyPr>
          <a:lstStyle/>
          <a:p>
            <a:pPr>
              <a:lnSpc>
                <a:spcPct val="80000"/>
              </a:lnSpc>
              <a:tabLst>
                <a:tab pos="2005013" algn="ctr"/>
                <a:tab pos="4518025" algn="ctr"/>
              </a:tabLst>
            </a:pPr>
            <a:r>
              <a:rPr lang="en-US" altLang="en-US" sz="2400" dirty="0">
                <a:latin typeface="+mn-lt"/>
              </a:rPr>
              <a:t>Execute </a:t>
            </a:r>
            <a:r>
              <a:rPr lang="en-US" altLang="en-US" sz="2400" i="1" dirty="0">
                <a:latin typeface="+mn-lt"/>
              </a:rPr>
              <a:t>A</a:t>
            </a:r>
            <a:r>
              <a:rPr lang="en-US" altLang="en-US" sz="2400" dirty="0">
                <a:latin typeface="+mn-lt"/>
              </a:rPr>
              <a:t> in </a:t>
            </a:r>
            <a:r>
              <a:rPr lang="en-US" altLang="en-US" sz="2400" i="1" dirty="0" err="1">
                <a:latin typeface="+mn-lt"/>
              </a:rPr>
              <a:t>P</a:t>
            </a:r>
            <a:r>
              <a:rPr lang="en-US" altLang="en-US" sz="2400" baseline="-25000" dirty="0" err="1">
                <a:latin typeface="+mn-lt"/>
              </a:rPr>
              <a:t>j</a:t>
            </a:r>
            <a:r>
              <a:rPr lang="en-US" altLang="en-US" sz="2400" dirty="0">
                <a:latin typeface="+mn-lt"/>
              </a:rPr>
              <a:t> only after </a:t>
            </a:r>
            <a:r>
              <a:rPr lang="en-US" altLang="en-US" sz="2400" i="1" dirty="0">
                <a:latin typeface="+mn-lt"/>
              </a:rPr>
              <a:t>B</a:t>
            </a:r>
            <a:r>
              <a:rPr lang="en-US" altLang="en-US" sz="2400" dirty="0">
                <a:latin typeface="+mn-lt"/>
              </a:rPr>
              <a:t> executed in </a:t>
            </a:r>
            <a:r>
              <a:rPr lang="en-US" altLang="en-US" sz="2400" i="1" dirty="0">
                <a:latin typeface="+mn-lt"/>
              </a:rPr>
              <a:t>P</a:t>
            </a:r>
            <a:r>
              <a:rPr lang="en-US" altLang="en-US" sz="2400" i="1" baseline="-25000" dirty="0">
                <a:latin typeface="+mn-lt"/>
              </a:rPr>
              <a:t>i</a:t>
            </a:r>
            <a:endParaRPr lang="en-US" altLang="en-US" sz="2400" i="1" dirty="0">
              <a:latin typeface="+mn-lt"/>
            </a:endParaRPr>
          </a:p>
        </p:txBody>
      </p:sp>
    </p:spTree>
    <p:extLst>
      <p:ext uri="{BB962C8B-B14F-4D97-AF65-F5344CB8AC3E}">
        <p14:creationId xmlns:p14="http://schemas.microsoft.com/office/powerpoint/2010/main" val="5636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381000" y="274638"/>
            <a:ext cx="11277600" cy="792162"/>
          </a:xfrm>
        </p:spPr>
        <p:txBody>
          <a:bodyPr>
            <a:noAutofit/>
          </a:bodyPr>
          <a:lstStyle/>
          <a:p>
            <a:r>
              <a:rPr lang="en-US" altLang="en-US" sz="3200" dirty="0" smtClean="0">
                <a:solidFill>
                  <a:srgbClr val="FF0000"/>
                </a:solidFill>
              </a:rPr>
              <a:t>Exercise 2: </a:t>
            </a:r>
            <a:r>
              <a:rPr lang="en-US" altLang="en-US" sz="3200" dirty="0" smtClean="0"/>
              <a:t>What is the execution sequence of </a:t>
            </a:r>
            <a:r>
              <a:rPr lang="en-US" altLang="en-US" sz="3200" dirty="0" err="1" smtClean="0"/>
              <a:t>proc_A</a:t>
            </a:r>
            <a:r>
              <a:rPr lang="en-US" altLang="en-US" sz="3200" dirty="0" smtClean="0"/>
              <a:t> and </a:t>
            </a:r>
            <a:r>
              <a:rPr lang="en-US" altLang="en-US" sz="3200" dirty="0" err="1" smtClean="0"/>
              <a:t>proc_B</a:t>
            </a:r>
            <a:r>
              <a:rPr lang="en-US" altLang="en-US" sz="3200" dirty="0" smtClean="0"/>
              <a:t>?</a:t>
            </a:r>
            <a:endParaRPr lang="en-US" altLang="en-US" sz="3200" dirty="0"/>
          </a:p>
        </p:txBody>
      </p:sp>
      <p:sp>
        <p:nvSpPr>
          <p:cNvPr id="535555" name="Text Box 3"/>
          <p:cNvSpPr txBox="1">
            <a:spLocks noChangeArrowheads="1"/>
          </p:cNvSpPr>
          <p:nvPr/>
        </p:nvSpPr>
        <p:spPr bwMode="auto">
          <a:xfrm>
            <a:off x="1981200" y="1066801"/>
            <a:ext cx="3994150" cy="557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dirty="0" err="1">
                <a:latin typeface="Courier New" pitchFamily="49" charset="0"/>
              </a:rPr>
              <a:t>proc_A</a:t>
            </a:r>
            <a:r>
              <a:rPr lang="en-US" altLang="en-US" sz="2000" dirty="0">
                <a:latin typeface="Courier New" pitchFamily="49" charset="0"/>
              </a:rPr>
              <a:t>() {</a:t>
            </a:r>
          </a:p>
          <a:p>
            <a:pPr eaLnBrk="0" hangingPunct="0"/>
            <a:r>
              <a:rPr lang="en-US" altLang="en-US" sz="2000" dirty="0">
                <a:latin typeface="Courier New" pitchFamily="49" charset="0"/>
              </a:rPr>
              <a:t>  while(TRUE) {</a:t>
            </a:r>
          </a:p>
          <a:p>
            <a:pPr eaLnBrk="0" hangingPunct="0"/>
            <a:r>
              <a:rPr lang="en-US" altLang="en-US" sz="2000" dirty="0">
                <a:latin typeface="Courier New" pitchFamily="49" charset="0"/>
              </a:rPr>
              <a:t>    &lt;compute section A1&gt;;</a:t>
            </a:r>
          </a:p>
          <a:p>
            <a:pPr eaLnBrk="0" hangingPunct="0"/>
            <a:r>
              <a:rPr lang="en-US" altLang="en-US" sz="2000" dirty="0">
                <a:latin typeface="Courier New" pitchFamily="49" charset="0"/>
              </a:rPr>
              <a:t>    update(x);</a:t>
            </a:r>
          </a:p>
          <a:p>
            <a:pPr eaLnBrk="0" hangingPunct="0"/>
            <a:r>
              <a:rPr lang="en-US" altLang="en-US" sz="2000" dirty="0">
                <a:latin typeface="Courier New" pitchFamily="49" charset="0"/>
              </a:rPr>
              <a:t>  /* Signal </a:t>
            </a:r>
            <a:r>
              <a:rPr lang="en-US" altLang="en-US" sz="2000" dirty="0" err="1">
                <a:latin typeface="Courier New" pitchFamily="49" charset="0"/>
              </a:rPr>
              <a:t>proc_B</a:t>
            </a:r>
            <a:r>
              <a:rPr lang="en-US" altLang="en-US" sz="2000" dirty="0">
                <a:latin typeface="Courier New" pitchFamily="49" charset="0"/>
              </a:rPr>
              <a:t> */</a:t>
            </a:r>
          </a:p>
          <a:p>
            <a:pPr eaLnBrk="0" hangingPunct="0"/>
            <a:r>
              <a:rPr lang="en-US" altLang="en-US" sz="2000" dirty="0">
                <a:latin typeface="Courier New" pitchFamily="49" charset="0"/>
              </a:rPr>
              <a:t>    </a:t>
            </a:r>
            <a:r>
              <a:rPr lang="en-US" altLang="en-US" sz="2000" b="1" dirty="0">
                <a:solidFill>
                  <a:schemeClr val="accent2"/>
                </a:solidFill>
                <a:latin typeface="Courier New" pitchFamily="49" charset="0"/>
              </a:rPr>
              <a:t>V(s1);</a:t>
            </a:r>
          </a:p>
          <a:p>
            <a:pPr eaLnBrk="0" hangingPunct="0"/>
            <a:r>
              <a:rPr lang="en-US" altLang="en-US" sz="2000" dirty="0">
                <a:latin typeface="Courier New" pitchFamily="49" charset="0"/>
              </a:rPr>
              <a:t>    &lt;compute section A2&gt;;</a:t>
            </a:r>
          </a:p>
          <a:p>
            <a:pPr eaLnBrk="0" hangingPunct="0"/>
            <a:r>
              <a:rPr lang="en-US" altLang="en-US" sz="2000" dirty="0">
                <a:latin typeface="Courier New" pitchFamily="49" charset="0"/>
              </a:rPr>
              <a:t>  /* Wait for </a:t>
            </a:r>
            <a:r>
              <a:rPr lang="en-US" altLang="en-US" sz="2000" dirty="0" err="1">
                <a:latin typeface="Courier New" pitchFamily="49" charset="0"/>
              </a:rPr>
              <a:t>proc_B</a:t>
            </a:r>
            <a:r>
              <a:rPr lang="en-US" altLang="en-US" sz="2000" dirty="0">
                <a:latin typeface="Courier New" pitchFamily="49" charset="0"/>
              </a:rPr>
              <a:t> */</a:t>
            </a:r>
          </a:p>
          <a:p>
            <a:pPr eaLnBrk="0" hangingPunct="0"/>
            <a:r>
              <a:rPr lang="en-US" altLang="en-US" sz="2000" dirty="0">
                <a:latin typeface="Courier New" pitchFamily="49" charset="0"/>
              </a:rPr>
              <a:t>    </a:t>
            </a:r>
            <a:r>
              <a:rPr lang="en-US" altLang="en-US" sz="2000" b="1" dirty="0">
                <a:solidFill>
                  <a:schemeClr val="accent2"/>
                </a:solidFill>
                <a:latin typeface="Courier New" pitchFamily="49" charset="0"/>
              </a:rPr>
              <a:t>P(s2);</a:t>
            </a:r>
          </a:p>
          <a:p>
            <a:pPr eaLnBrk="0" hangingPunct="0"/>
            <a:r>
              <a:rPr lang="en-US" altLang="en-US" sz="2000" dirty="0">
                <a:latin typeface="Courier New" pitchFamily="49" charset="0"/>
              </a:rPr>
              <a:t>    retrieve(y);</a:t>
            </a:r>
          </a:p>
          <a:p>
            <a:pPr eaLnBrk="0" hangingPunct="0"/>
            <a:r>
              <a:rPr lang="en-US" altLang="en-US" sz="2000" dirty="0">
                <a:latin typeface="Courier New" pitchFamily="49" charset="0"/>
              </a:rPr>
              <a:t>  }</a:t>
            </a:r>
          </a:p>
          <a:p>
            <a:pPr eaLnBrk="0" hangingPunct="0"/>
            <a:r>
              <a:rPr lang="en-US" altLang="en-US" sz="2000" dirty="0">
                <a:latin typeface="Courier New" pitchFamily="49" charset="0"/>
              </a:rPr>
              <a:t>}</a:t>
            </a:r>
          </a:p>
          <a:p>
            <a:pPr eaLnBrk="0" hangingPunct="0"/>
            <a:endParaRPr lang="en-US" altLang="en-US" sz="2000" dirty="0">
              <a:latin typeface="Courier New" pitchFamily="49" charset="0"/>
            </a:endParaRPr>
          </a:p>
          <a:p>
            <a:pPr eaLnBrk="0" hangingPunct="0"/>
            <a:r>
              <a:rPr lang="en-US" altLang="en-US" sz="2000" b="1" dirty="0">
                <a:solidFill>
                  <a:schemeClr val="accent2"/>
                </a:solidFill>
                <a:latin typeface="Courier New" pitchFamily="49" charset="0"/>
              </a:rPr>
              <a:t>semaphore s1 = 0;</a:t>
            </a:r>
          </a:p>
          <a:p>
            <a:pPr eaLnBrk="0" hangingPunct="0"/>
            <a:r>
              <a:rPr lang="en-US" altLang="en-US" sz="2000" b="1" dirty="0">
                <a:solidFill>
                  <a:schemeClr val="accent2"/>
                </a:solidFill>
                <a:latin typeface="Courier New" pitchFamily="49" charset="0"/>
              </a:rPr>
              <a:t>semaphore s2 = 0;</a:t>
            </a:r>
          </a:p>
          <a:p>
            <a:pPr eaLnBrk="0" hangingPunct="0"/>
            <a:endParaRPr lang="en-US" altLang="en-US" sz="2000" dirty="0">
              <a:latin typeface="Courier New" pitchFamily="49" charset="0"/>
            </a:endParaRPr>
          </a:p>
          <a:p>
            <a:pPr eaLnBrk="0" hangingPunct="0"/>
            <a:r>
              <a:rPr lang="en-US" altLang="en-US" sz="2000" dirty="0">
                <a:latin typeface="Courier New" pitchFamily="49" charset="0"/>
              </a:rPr>
              <a:t>fork(</a:t>
            </a:r>
            <a:r>
              <a:rPr lang="en-US" altLang="en-US" sz="2000" dirty="0" err="1">
                <a:latin typeface="Courier New" pitchFamily="49" charset="0"/>
              </a:rPr>
              <a:t>proc_A</a:t>
            </a:r>
            <a:r>
              <a:rPr lang="en-US" altLang="en-US" sz="2000" dirty="0">
                <a:latin typeface="Courier New" pitchFamily="49" charset="0"/>
              </a:rPr>
              <a:t>, 0);</a:t>
            </a:r>
          </a:p>
          <a:p>
            <a:pPr eaLnBrk="0" hangingPunct="0"/>
            <a:r>
              <a:rPr lang="en-US" altLang="en-US" sz="2000" dirty="0">
                <a:latin typeface="Courier New" pitchFamily="49" charset="0"/>
              </a:rPr>
              <a:t>fork(</a:t>
            </a:r>
            <a:r>
              <a:rPr lang="en-US" altLang="en-US" sz="2000" dirty="0" err="1">
                <a:latin typeface="Courier New" pitchFamily="49" charset="0"/>
              </a:rPr>
              <a:t>proc_B</a:t>
            </a:r>
            <a:r>
              <a:rPr lang="en-US" altLang="en-US" sz="2000" dirty="0">
                <a:latin typeface="Courier New" pitchFamily="49" charset="0"/>
              </a:rPr>
              <a:t>, 0);</a:t>
            </a:r>
          </a:p>
        </p:txBody>
      </p:sp>
      <p:sp>
        <p:nvSpPr>
          <p:cNvPr id="535556" name="Text Box 4"/>
          <p:cNvSpPr txBox="1">
            <a:spLocks noChangeArrowheads="1"/>
          </p:cNvSpPr>
          <p:nvPr/>
        </p:nvSpPr>
        <p:spPr bwMode="auto">
          <a:xfrm>
            <a:off x="6248400" y="1066801"/>
            <a:ext cx="3994150" cy="3749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dirty="0" err="1">
                <a:latin typeface="Courier New" pitchFamily="49" charset="0"/>
              </a:rPr>
              <a:t>proc_B</a:t>
            </a:r>
            <a:r>
              <a:rPr lang="en-US" altLang="en-US" sz="2000" dirty="0">
                <a:latin typeface="Courier New" pitchFamily="49" charset="0"/>
              </a:rPr>
              <a:t>() {</a:t>
            </a:r>
          </a:p>
          <a:p>
            <a:pPr eaLnBrk="0" hangingPunct="0"/>
            <a:r>
              <a:rPr lang="en-US" altLang="en-US" sz="2000" dirty="0">
                <a:latin typeface="Courier New" pitchFamily="49" charset="0"/>
              </a:rPr>
              <a:t>  while(TRUE) {</a:t>
            </a:r>
          </a:p>
          <a:p>
            <a:pPr eaLnBrk="0" hangingPunct="0"/>
            <a:r>
              <a:rPr lang="en-US" altLang="en-US" sz="2000" dirty="0">
                <a:latin typeface="Courier New" pitchFamily="49" charset="0"/>
              </a:rPr>
              <a:t>  /* Wait for </a:t>
            </a:r>
            <a:r>
              <a:rPr lang="en-US" altLang="en-US" sz="2000" dirty="0" err="1">
                <a:latin typeface="Courier New" pitchFamily="49" charset="0"/>
              </a:rPr>
              <a:t>proc_A</a:t>
            </a:r>
            <a:r>
              <a:rPr lang="en-US" altLang="en-US" sz="2000" dirty="0">
                <a:latin typeface="Courier New" pitchFamily="49" charset="0"/>
              </a:rPr>
              <a:t> */</a:t>
            </a:r>
          </a:p>
          <a:p>
            <a:pPr eaLnBrk="0" hangingPunct="0"/>
            <a:r>
              <a:rPr lang="en-US" altLang="en-US" sz="2000" dirty="0">
                <a:latin typeface="Courier New" pitchFamily="49" charset="0"/>
              </a:rPr>
              <a:t>    </a:t>
            </a:r>
            <a:r>
              <a:rPr lang="en-US" altLang="en-US" sz="2000" b="1" dirty="0">
                <a:solidFill>
                  <a:schemeClr val="accent2"/>
                </a:solidFill>
                <a:latin typeface="Courier New" pitchFamily="49" charset="0"/>
              </a:rPr>
              <a:t>P(s1);</a:t>
            </a:r>
          </a:p>
          <a:p>
            <a:pPr eaLnBrk="0" hangingPunct="0"/>
            <a:r>
              <a:rPr lang="en-US" altLang="en-US" sz="2000" dirty="0">
                <a:latin typeface="Courier New" pitchFamily="49" charset="0"/>
              </a:rPr>
              <a:t>    retrieve(x);</a:t>
            </a:r>
          </a:p>
          <a:p>
            <a:pPr eaLnBrk="0" hangingPunct="0"/>
            <a:r>
              <a:rPr lang="en-US" altLang="en-US" sz="2000" dirty="0">
                <a:latin typeface="Courier New" pitchFamily="49" charset="0"/>
              </a:rPr>
              <a:t>    &lt;compute section B1&gt;;</a:t>
            </a:r>
          </a:p>
          <a:p>
            <a:pPr eaLnBrk="0" hangingPunct="0"/>
            <a:r>
              <a:rPr lang="en-US" altLang="en-US" sz="2000" dirty="0">
                <a:latin typeface="Courier New" pitchFamily="49" charset="0"/>
              </a:rPr>
              <a:t>    update(y);</a:t>
            </a:r>
          </a:p>
          <a:p>
            <a:pPr eaLnBrk="0" hangingPunct="0"/>
            <a:r>
              <a:rPr lang="en-US" altLang="en-US" sz="2000" dirty="0">
                <a:latin typeface="Courier New" pitchFamily="49" charset="0"/>
              </a:rPr>
              <a:t>  /* Signal </a:t>
            </a:r>
            <a:r>
              <a:rPr lang="en-US" altLang="en-US" sz="2000" dirty="0" err="1">
                <a:latin typeface="Courier New" pitchFamily="49" charset="0"/>
              </a:rPr>
              <a:t>proc_A</a:t>
            </a:r>
            <a:r>
              <a:rPr lang="en-US" altLang="en-US" sz="2000" dirty="0">
                <a:latin typeface="Courier New" pitchFamily="49" charset="0"/>
              </a:rPr>
              <a:t> */</a:t>
            </a:r>
          </a:p>
          <a:p>
            <a:pPr eaLnBrk="0" hangingPunct="0"/>
            <a:r>
              <a:rPr lang="en-US" altLang="en-US" sz="2000" dirty="0">
                <a:latin typeface="Courier New" pitchFamily="49" charset="0"/>
              </a:rPr>
              <a:t>    </a:t>
            </a:r>
            <a:r>
              <a:rPr lang="en-US" altLang="en-US" sz="2000" b="1" dirty="0">
                <a:solidFill>
                  <a:schemeClr val="accent2"/>
                </a:solidFill>
                <a:latin typeface="Courier New" pitchFamily="49" charset="0"/>
              </a:rPr>
              <a:t>V(s2);</a:t>
            </a:r>
          </a:p>
          <a:p>
            <a:pPr eaLnBrk="0" hangingPunct="0"/>
            <a:r>
              <a:rPr lang="en-US" altLang="en-US" sz="2000" dirty="0">
                <a:latin typeface="Courier New" pitchFamily="49" charset="0"/>
              </a:rPr>
              <a:t>    &lt;compute section B2&gt;;</a:t>
            </a:r>
          </a:p>
          <a:p>
            <a:pPr eaLnBrk="0" hangingPunct="0"/>
            <a:r>
              <a:rPr lang="en-US" altLang="en-US" sz="2000" dirty="0">
                <a:latin typeface="Courier New" pitchFamily="49" charset="0"/>
              </a:rPr>
              <a:t>  }</a:t>
            </a:r>
          </a:p>
          <a:p>
            <a:pPr eaLnBrk="0" hangingPunct="0"/>
            <a:r>
              <a:rPr lang="en-US" altLang="en-US" sz="2000" dirty="0">
                <a:latin typeface="Courier New" pitchFamily="49" charset="0"/>
              </a:rPr>
              <a:t>}</a:t>
            </a:r>
          </a:p>
        </p:txBody>
      </p:sp>
      <p:sp>
        <p:nvSpPr>
          <p:cNvPr id="535557" name="Text Box 5"/>
          <p:cNvSpPr txBox="1">
            <a:spLocks noChangeArrowheads="1"/>
          </p:cNvSpPr>
          <p:nvPr/>
        </p:nvSpPr>
        <p:spPr bwMode="auto">
          <a:xfrm>
            <a:off x="5715000" y="5003887"/>
            <a:ext cx="6705599"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en-US" altLang="en-US" sz="2400" dirty="0">
                <a:latin typeface="Courier New" charset="0"/>
                <a:ea typeface="Courier New" charset="0"/>
                <a:cs typeface="Courier New" charset="0"/>
              </a:rPr>
              <a:t>Semaphores: P=wait; </a:t>
            </a:r>
            <a:r>
              <a:rPr lang="en-US" altLang="en-US" sz="2400" dirty="0" smtClean="0">
                <a:latin typeface="Courier New" charset="0"/>
                <a:ea typeface="Courier New" charset="0"/>
                <a:cs typeface="Courier New" charset="0"/>
              </a:rPr>
              <a:t>V=signal</a:t>
            </a:r>
          </a:p>
          <a:p>
            <a:pPr>
              <a:spcBef>
                <a:spcPts val="0"/>
              </a:spcBef>
            </a:pPr>
            <a:r>
              <a:rPr lang="en-US" altLang="en-US" sz="2400" dirty="0" smtClean="0">
                <a:latin typeface="Courier New" charset="0"/>
                <a:ea typeface="Courier New" charset="0"/>
                <a:cs typeface="Courier New" charset="0"/>
              </a:rPr>
              <a:t>Two shared variables: x and y</a:t>
            </a:r>
            <a:endParaRPr lang="en-US" altLang="en-US" sz="2400" dirty="0">
              <a:latin typeface="Courier New" charset="0"/>
              <a:ea typeface="Courier New" charset="0"/>
              <a:cs typeface="Courier New" charset="0"/>
            </a:endParaRPr>
          </a:p>
          <a:p>
            <a:pPr>
              <a:spcBef>
                <a:spcPts val="0"/>
              </a:spcBef>
            </a:pPr>
            <a:r>
              <a:rPr lang="en-US" altLang="en-US" sz="2400" dirty="0">
                <a:solidFill>
                  <a:srgbClr val="FF0000"/>
                </a:solidFill>
                <a:latin typeface="Courier New" charset="0"/>
                <a:ea typeface="Courier New" charset="0"/>
                <a:cs typeface="Courier New" charset="0"/>
              </a:rPr>
              <a:t>    Critical Sections</a:t>
            </a:r>
          </a:p>
          <a:p>
            <a:pPr>
              <a:spcBef>
                <a:spcPts val="0"/>
              </a:spcBef>
            </a:pPr>
            <a:r>
              <a:rPr lang="en-US" altLang="en-US" sz="2400" dirty="0">
                <a:solidFill>
                  <a:srgbClr val="FF0000"/>
                </a:solidFill>
                <a:latin typeface="Courier New" charset="0"/>
                <a:ea typeface="Courier New" charset="0"/>
                <a:cs typeface="Courier New" charset="0"/>
              </a:rPr>
              <a:t>    Synchronizations</a:t>
            </a:r>
          </a:p>
        </p:txBody>
      </p:sp>
      <p:sp>
        <p:nvSpPr>
          <p:cNvPr id="2" name="Rectangle 1"/>
          <p:cNvSpPr/>
          <p:nvPr/>
        </p:nvSpPr>
        <p:spPr>
          <a:xfrm>
            <a:off x="1956486" y="5003887"/>
            <a:ext cx="3276600" cy="167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63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4146</TotalTime>
  <Words>1236</Words>
  <Application>Microsoft Macintosh PowerPoint</Application>
  <PresentationFormat>Widescreen</PresentationFormat>
  <Paragraphs>170</Paragraphs>
  <Slides>15</Slides>
  <Notes>11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Courier New</vt:lpstr>
      <vt:lpstr>MS PGothic</vt:lpstr>
      <vt:lpstr>ＭＳ Ｐゴシック</vt:lpstr>
      <vt:lpstr>MT Extra</vt:lpstr>
      <vt:lpstr>SimSun</vt:lpstr>
      <vt:lpstr>Symbol</vt:lpstr>
      <vt:lpstr>Times New Roman</vt:lpstr>
      <vt:lpstr>Wingdings</vt:lpstr>
      <vt:lpstr>Arial</vt:lpstr>
      <vt:lpstr>Custom Design</vt:lpstr>
      <vt:lpstr>Homework 1 Due: Feb. 13, Monday at 11:59pm</vt:lpstr>
      <vt:lpstr>Office Hours</vt:lpstr>
      <vt:lpstr>PowerPoint Presentation</vt:lpstr>
      <vt:lpstr>PowerPoint Presentation</vt:lpstr>
      <vt:lpstr>COMP 3500  Introduction to Operating Systems  Synchronization: Part 5 Exercises</vt:lpstr>
      <vt:lpstr>Concurrent Computing  vs.  Parallel Computing </vt:lpstr>
      <vt:lpstr>Rob Pike: Concurrency is not Parallelism</vt:lpstr>
      <vt:lpstr>Exercise 1 (Plicker): What is the sequence of Pi and Pj?</vt:lpstr>
      <vt:lpstr>Exercise 2: What is the execution sequence of proc_A and proc_B?</vt:lpstr>
      <vt:lpstr>Device Controller Synchronization</vt:lpstr>
      <vt:lpstr>Exercise 3  (Plicker): There are three interacting processes. We assume that the execution is eventually halted. How many C's are printed when the set of processes runs?</vt:lpstr>
      <vt:lpstr>Exercise 4  (Plicker): There are three interacting processes. We assume that the execution is eventually halted. How many D's are printed when this set of processes runs?</vt:lpstr>
      <vt:lpstr>Exercise 5  (Plicker): What is the smallest number of A's that might be printed when this set of processes runs?</vt:lpstr>
      <vt:lpstr>Exercise 6  (Plicker): Is CABABDDCABCABD a possible output sequence when this set of processes runs? Why?</vt:lpstr>
      <vt:lpstr>Exercise 7  (Plicker): Two processes share a common variable X. X is set to 5 before either process begins execution. Statements within a process are executed sequentially. How many different values of X are possible after both processes finish executing?</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424</cp:revision>
  <dcterms:created xsi:type="dcterms:W3CDTF">2006-08-16T00:00:00Z</dcterms:created>
  <dcterms:modified xsi:type="dcterms:W3CDTF">2017-09-29T15:39:28Z</dcterms:modified>
</cp:coreProperties>
</file>